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86" r:id="rId5"/>
    <p:sldId id="274" r:id="rId6"/>
    <p:sldId id="275" r:id="rId7"/>
    <p:sldId id="285" r:id="rId8"/>
    <p:sldId id="284" r:id="rId9"/>
    <p:sldId id="276" r:id="rId10"/>
    <p:sldId id="277" r:id="rId11"/>
    <p:sldId id="278" r:id="rId12"/>
    <p:sldId id="283" r:id="rId13"/>
    <p:sldId id="280" r:id="rId14"/>
    <p:sldId id="279" r:id="rId15"/>
    <p:sldId id="281" r:id="rId16"/>
    <p:sldId id="28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FF00"/>
    <a:srgbClr val="FFFF00"/>
    <a:srgbClr val="020202"/>
    <a:srgbClr val="FF3300"/>
    <a:srgbClr val="CCCC00"/>
    <a:srgbClr val="CC99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EFAB4-FEB6-4205-ABBD-CC8DA806BF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76475-8013-4CCA-A620-9DDCFC44B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E20B8-8ECF-4E13-8D0B-757B1CEB2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AA8DA-E452-47E6-AA3E-AA5AD51421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4DB5D-6510-4C19-8736-6529753CF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6A403-BC85-46E0-AE15-E72F62546E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2CAD0-FAA9-4C7D-8D7A-577A14130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74FCC-306D-492A-A5E0-975BA8503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687DE-F110-4970-AEDA-91EF0041A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AC602-28E8-4E42-876E-C3119581B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E14F6-0260-40F3-8EF3-22E06F60B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1A7DE3E-1D5D-4F2F-8FEF-9ED490C10C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0" y="1000125"/>
            <a:ext cx="9144000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2800" b="1">
                <a:solidFill>
                  <a:srgbClr val="FFFF00"/>
                </a:solidFill>
              </a:rPr>
              <a:t>ОСОБЕННОСТИ ПОДГОТОВКИ </a:t>
            </a:r>
          </a:p>
          <a:p>
            <a:pPr algn="ctr">
              <a:lnSpc>
                <a:spcPct val="200000"/>
              </a:lnSpc>
            </a:pPr>
            <a:r>
              <a:rPr lang="ru-RU" sz="2800" b="1">
                <a:solidFill>
                  <a:srgbClr val="FFFF00"/>
                </a:solidFill>
              </a:rPr>
              <a:t>К </a:t>
            </a:r>
            <a:r>
              <a:rPr lang="ru-RU" sz="4000" b="1">
                <a:solidFill>
                  <a:srgbClr val="00FF00"/>
                </a:solidFill>
              </a:rPr>
              <a:t>ЕГЭ</a:t>
            </a:r>
            <a:endParaRPr lang="ru-RU" sz="2800" b="1">
              <a:solidFill>
                <a:srgbClr val="00FF00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ru-RU" sz="2800" b="1">
                <a:solidFill>
                  <a:srgbClr val="FFFF00"/>
                </a:solidFill>
              </a:rPr>
              <a:t>В 11-Х КЛАССАХ </a:t>
            </a:r>
          </a:p>
          <a:p>
            <a:pPr algn="ctr">
              <a:lnSpc>
                <a:spcPct val="200000"/>
              </a:lnSpc>
            </a:pPr>
            <a:r>
              <a:rPr lang="ru-RU" sz="2800" b="1">
                <a:solidFill>
                  <a:srgbClr val="FFFF00"/>
                </a:solidFill>
              </a:rPr>
              <a:t>МЕДИЦИНСКОГО ЛИЦЕЯ ПРИ СГМУ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3214688" y="0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C000"/>
                </a:solidFill>
              </a:rPr>
              <a:t>ЧАСТЬ В</a:t>
            </a: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0" y="64293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ПОСЛЕДОВАТЕЛЬНОСТЬ</a:t>
            </a:r>
          </a:p>
        </p:txBody>
      </p:sp>
      <p:pic>
        <p:nvPicPr>
          <p:cNvPr id="11268" name="Picture 2" descr="C:\Documents and Settings\Sinichka\Desktop\Учительский урок\DSC00149.JPG"/>
          <p:cNvPicPr>
            <a:picLocks noChangeAspect="1" noChangeArrowheads="1"/>
          </p:cNvPicPr>
          <p:nvPr/>
        </p:nvPicPr>
        <p:blipFill>
          <a:blip r:embed="rId2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938" y="1285875"/>
            <a:ext cx="8397875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857375" y="4643438"/>
            <a:ext cx="4964113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 – ЧЛЕНИСТОНОГИЕ</a:t>
            </a:r>
          </a:p>
          <a:p>
            <a:r>
              <a:rPr lang="ru-RU" sz="2800"/>
              <a:t>Б – ПЛОСКИЕ ЧЕРВИ</a:t>
            </a:r>
          </a:p>
          <a:p>
            <a:r>
              <a:rPr lang="ru-RU" sz="2800"/>
              <a:t>В – КИШЕЧНОПОЛОСТНЫЕ</a:t>
            </a:r>
          </a:p>
          <a:p>
            <a:r>
              <a:rPr lang="ru-RU" sz="2800"/>
              <a:t>Г – КОЛЬЧАТЫЕ ЧЕРВИ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3214688" y="0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C000"/>
                </a:solidFill>
              </a:rPr>
              <a:t>ЧАСТЬ В</a:t>
            </a: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0" y="64293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ПОСЛЕДОВАТЕЛЬНОСТЬ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357563" y="4786313"/>
            <a:ext cx="275113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 – МЕТАФАЗА</a:t>
            </a:r>
          </a:p>
          <a:p>
            <a:r>
              <a:rPr lang="ru-RU" sz="2800"/>
              <a:t>Б – АНАФАЗА</a:t>
            </a:r>
          </a:p>
          <a:p>
            <a:r>
              <a:rPr lang="ru-RU" sz="2800"/>
              <a:t>В – ТЕЛОФАЗА</a:t>
            </a:r>
          </a:p>
          <a:p>
            <a:r>
              <a:rPr lang="ru-RU" sz="2800"/>
              <a:t>Г – ПРОФАЗА</a:t>
            </a:r>
          </a:p>
        </p:txBody>
      </p:sp>
      <p:pic>
        <p:nvPicPr>
          <p:cNvPr id="12293" name="Picture 2" descr="C:\Documents and Settings\Sinichka\Desktop\Учительский урок\DSC00152A.JPG"/>
          <p:cNvPicPr>
            <a:picLocks noChangeAspect="1" noChangeArrowheads="1"/>
          </p:cNvPicPr>
          <p:nvPr/>
        </p:nvPicPr>
        <p:blipFill>
          <a:blip r:embed="rId2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1214438"/>
            <a:ext cx="849153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214688" y="0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C000"/>
                </a:solidFill>
              </a:rPr>
              <a:t>ЧАСТЬ В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0" y="64293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ПОСЛЕДОВАТЕЛЬНОСТЬ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14563" y="4786313"/>
            <a:ext cx="52197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 – БЕСКИСЛОРОДНЫЙ</a:t>
            </a:r>
          </a:p>
          <a:p>
            <a:r>
              <a:rPr lang="ru-RU" sz="2800"/>
              <a:t>Б – ПОДГОТОВИТЕЛЬНЫЙ 1</a:t>
            </a:r>
          </a:p>
          <a:p>
            <a:r>
              <a:rPr lang="ru-RU" sz="2800"/>
              <a:t>В – ПОЛНОЕ КИСЛОРОДНОЕ</a:t>
            </a:r>
          </a:p>
          <a:p>
            <a:r>
              <a:rPr lang="ru-RU" sz="2800"/>
              <a:t>Г – ПОДГОТОВИТЕЛЬНЫЙ  2</a:t>
            </a:r>
          </a:p>
        </p:txBody>
      </p:sp>
      <p:pic>
        <p:nvPicPr>
          <p:cNvPr id="13317" name="Picture 2" descr="C:\Documents and Settings\Sinichka\Desktop\Учительский урок\DSC00153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1563688"/>
            <a:ext cx="8858250" cy="30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Sinichka\Desktop\Учительский урок\DSC00151.JPG"/>
          <p:cNvPicPr>
            <a:picLocks noChangeAspect="1" noChangeArrowheads="1"/>
          </p:cNvPicPr>
          <p:nvPr/>
        </p:nvPicPr>
        <p:blipFill>
          <a:blip r:embed="rId2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963" y="906463"/>
            <a:ext cx="8991600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3214688" y="0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C000"/>
                </a:solidFill>
              </a:rPr>
              <a:t>ЧАСТЬ С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Sinichka\Desktop\Учительский урок\DSC00150.JPG"/>
          <p:cNvPicPr>
            <a:picLocks noChangeAspect="1" noChangeArrowheads="1"/>
          </p:cNvPicPr>
          <p:nvPr/>
        </p:nvPicPr>
        <p:blipFill>
          <a:blip r:embed="rId2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2" y="1975958"/>
            <a:ext cx="8643937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Sinichka\Desktop\Учительский урок\DSC00156A.JPG"/>
          <p:cNvPicPr>
            <a:picLocks noChangeAspect="1" noChangeArrowheads="1"/>
          </p:cNvPicPr>
          <p:nvPr/>
        </p:nvPicPr>
        <p:blipFill>
          <a:blip r:embed="rId2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46" y="1484784"/>
            <a:ext cx="866298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0" y="928688"/>
            <a:ext cx="91440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/>
              <a:t>НЕ НАДО БОЯТЬСЯ СДЕЛАТЬ ОШИБКУ </a:t>
            </a:r>
          </a:p>
          <a:p>
            <a:pPr algn="ctr">
              <a:lnSpc>
                <a:spcPct val="150000"/>
              </a:lnSpc>
            </a:pPr>
            <a:endParaRPr lang="ru-RU" sz="2800"/>
          </a:p>
          <a:p>
            <a:pPr algn="ctr">
              <a:lnSpc>
                <a:spcPct val="150000"/>
              </a:lnSpc>
            </a:pPr>
            <a:r>
              <a:rPr lang="ru-RU" sz="2800"/>
              <a:t>НА ТРЕНИРОВКАХ,</a:t>
            </a:r>
          </a:p>
          <a:p>
            <a:pPr algn="ctr">
              <a:lnSpc>
                <a:spcPct val="150000"/>
              </a:lnSpc>
            </a:pPr>
            <a:endParaRPr lang="ru-RU" sz="2800"/>
          </a:p>
          <a:p>
            <a:pPr algn="ctr">
              <a:lnSpc>
                <a:spcPct val="150000"/>
              </a:lnSpc>
            </a:pPr>
            <a:r>
              <a:rPr lang="ru-RU" sz="2800"/>
              <a:t>ВАЖНО </a:t>
            </a:r>
          </a:p>
          <a:p>
            <a:pPr algn="ctr">
              <a:lnSpc>
                <a:spcPct val="150000"/>
              </a:lnSpc>
            </a:pPr>
            <a:r>
              <a:rPr lang="ru-RU" sz="2800"/>
              <a:t>НЕ ПОВТОРИТЬ </a:t>
            </a:r>
          </a:p>
          <a:p>
            <a:pPr algn="ctr">
              <a:lnSpc>
                <a:spcPct val="150000"/>
              </a:lnSpc>
            </a:pPr>
            <a:r>
              <a:rPr lang="ru-RU" sz="2800"/>
              <a:t>ЕЁ НА ЭКЗАМЕНЕ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428625" y="357188"/>
            <a:ext cx="3429000" cy="1384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rgbClr val="FFC000"/>
                </a:solidFill>
              </a:rPr>
              <a:t>ПОСОБИЕ </a:t>
            </a:r>
          </a:p>
          <a:p>
            <a:pPr algn="ctr"/>
            <a:r>
              <a:rPr lang="ru-RU" sz="2800">
                <a:solidFill>
                  <a:srgbClr val="FFC000"/>
                </a:solidFill>
              </a:rPr>
              <a:t>ДЛЯ </a:t>
            </a:r>
          </a:p>
          <a:p>
            <a:pPr algn="ctr"/>
            <a:r>
              <a:rPr lang="ru-RU" sz="2800">
                <a:solidFill>
                  <a:srgbClr val="FFC000"/>
                </a:solidFill>
              </a:rPr>
              <a:t>ПОСТУПАЮЩИХ</a:t>
            </a: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5000625" y="357188"/>
            <a:ext cx="3429000" cy="1384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rgbClr val="FFC000"/>
                </a:solidFill>
              </a:rPr>
              <a:t>УЧЕБНИКИ</a:t>
            </a:r>
          </a:p>
          <a:p>
            <a:pPr algn="ctr"/>
            <a:r>
              <a:rPr lang="ru-RU" sz="2800">
                <a:solidFill>
                  <a:srgbClr val="FFC000"/>
                </a:solidFill>
              </a:rPr>
              <a:t>ПО</a:t>
            </a:r>
          </a:p>
          <a:p>
            <a:pPr algn="ctr"/>
            <a:r>
              <a:rPr lang="ru-RU" sz="2800">
                <a:solidFill>
                  <a:srgbClr val="FFC000"/>
                </a:solidFill>
              </a:rPr>
              <a:t>БИОЛОГИИ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786063" y="4460875"/>
            <a:ext cx="3429000" cy="17541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УСПЕШНАЯ СДАЧА </a:t>
            </a:r>
          </a:p>
          <a:p>
            <a:pPr algn="ctr"/>
            <a:r>
              <a:rPr lang="ru-RU" sz="3600">
                <a:solidFill>
                  <a:srgbClr val="FFFF00"/>
                </a:solidFill>
              </a:rPr>
              <a:t>ЭКЗАМЕНА</a:t>
            </a: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0" y="2935288"/>
            <a:ext cx="9144000" cy="7080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FF00"/>
                </a:solidFill>
              </a:rPr>
              <a:t>ВЫУЧИТЬ  ИНФОРМАЦИЮ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143125" y="1857375"/>
            <a:ext cx="428625" cy="1143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6215063" y="1857375"/>
            <a:ext cx="428625" cy="1143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000500" y="3571875"/>
            <a:ext cx="928688" cy="85725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Sinichka\Desktop\Учительский урок\DSC00152.JPG"/>
          <p:cNvPicPr>
            <a:picLocks noChangeAspect="1" noChangeArrowheads="1"/>
          </p:cNvPicPr>
          <p:nvPr/>
        </p:nvPicPr>
        <p:blipFill>
          <a:blip r:embed="rId2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142875"/>
            <a:ext cx="157162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C:\Documents and Settings\Sinichka\Desktop\Учительский урок\DSC00153.JPG"/>
          <p:cNvPicPr>
            <a:picLocks noChangeAspect="1" noChangeArrowheads="1"/>
          </p:cNvPicPr>
          <p:nvPr/>
        </p:nvPicPr>
        <p:blipFill>
          <a:blip r:embed="rId3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7438" y="142875"/>
            <a:ext cx="1643062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C:\Documents and Settings\Sinichka\Desktop\Учительский урок\DSC00154.JPG"/>
          <p:cNvPicPr>
            <a:picLocks noChangeAspect="1" noChangeArrowheads="1"/>
          </p:cNvPicPr>
          <p:nvPr/>
        </p:nvPicPr>
        <p:blipFill>
          <a:blip r:embed="rId4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5" y="214313"/>
            <a:ext cx="17145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C:\Documents and Settings\Sinichka\Desktop\Учительский урок\DSC00155.JPG"/>
          <p:cNvPicPr>
            <a:picLocks noChangeAspect="1" noChangeArrowheads="1"/>
          </p:cNvPicPr>
          <p:nvPr/>
        </p:nvPicPr>
        <p:blipFill>
          <a:blip r:embed="rId5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50088" y="214313"/>
            <a:ext cx="1736725" cy="262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C:\Documents and Settings\Sinichka\Desktop\Учительский урок\DSC00156.JPG"/>
          <p:cNvPicPr>
            <a:picLocks noChangeAspect="1" noChangeArrowheads="1"/>
          </p:cNvPicPr>
          <p:nvPr/>
        </p:nvPicPr>
        <p:blipFill>
          <a:blip r:embed="rId6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3071813"/>
            <a:ext cx="1849437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C:\Documents and Settings\Sinichka\Desktop\Учительский урок\DSC00157.JPG"/>
          <p:cNvPicPr>
            <a:picLocks noChangeAspect="1" noChangeArrowheads="1"/>
          </p:cNvPicPr>
          <p:nvPr/>
        </p:nvPicPr>
        <p:blipFill>
          <a:blip r:embed="rId7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1250" y="3071813"/>
            <a:ext cx="16129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 descr="C:\Documents and Settings\Sinichka\Desktop\Учительский урок\DSC00158.JPG"/>
          <p:cNvPicPr>
            <a:picLocks noChangeAspect="1" noChangeArrowheads="1"/>
          </p:cNvPicPr>
          <p:nvPr/>
        </p:nvPicPr>
        <p:blipFill>
          <a:blip r:embed="rId8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9063" y="4273550"/>
            <a:ext cx="1571625" cy="242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 descr="C:\Documents and Settings\Sinichka\Desktop\Учительский урок\DSC00159.JPG"/>
          <p:cNvPicPr>
            <a:picLocks noChangeAspect="1" noChangeArrowheads="1"/>
          </p:cNvPicPr>
          <p:nvPr/>
        </p:nvPicPr>
        <p:blipFill>
          <a:blip r:embed="rId9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0525" y="3071813"/>
            <a:ext cx="1744663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 descr="C:\Documents and Settings\Sinichka\Desktop\Учительский урок\DSC00160.JPG"/>
          <p:cNvPicPr>
            <a:picLocks noChangeAspect="1" noChangeArrowheads="1"/>
          </p:cNvPicPr>
          <p:nvPr/>
        </p:nvPicPr>
        <p:blipFill>
          <a:blip r:embed="rId10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5188" y="4229100"/>
            <a:ext cx="17145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Sinichka\Desktop\Учительский урок\DSC00155F.JPG"/>
          <p:cNvPicPr>
            <a:picLocks noChangeAspect="1" noChangeArrowheads="1"/>
          </p:cNvPicPr>
          <p:nvPr/>
        </p:nvPicPr>
        <p:blipFill>
          <a:blip r:embed="rId2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5" y="219075"/>
            <a:ext cx="3000375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C:\Documents and Settings\Sinichka\Desktop\Учительский урок\DSC00154F.JPG"/>
          <p:cNvPicPr>
            <a:picLocks noChangeAspect="1" noChangeArrowheads="1"/>
          </p:cNvPicPr>
          <p:nvPr/>
        </p:nvPicPr>
        <p:blipFill>
          <a:blip r:embed="rId3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6438" y="285750"/>
            <a:ext cx="3157537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C:\Documents and Settings\Sinichka\Desktop\Учительский урок\DSC00153F.JPG"/>
          <p:cNvPicPr>
            <a:picLocks noChangeAspect="1" noChangeArrowheads="1"/>
          </p:cNvPicPr>
          <p:nvPr/>
        </p:nvPicPr>
        <p:blipFill>
          <a:blip r:embed="rId4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4625" y="2143125"/>
            <a:ext cx="3500438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571500" y="0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C000"/>
                </a:solidFill>
              </a:rPr>
              <a:t>ЧАСТЬ А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5214938" y="0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C000"/>
                </a:solidFill>
              </a:rPr>
              <a:t>ЧАСТЬ В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3214688" y="4762500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C000"/>
                </a:solidFill>
              </a:rPr>
              <a:t>ЧАСТЬ С</a:t>
            </a:r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785813" y="714375"/>
            <a:ext cx="2143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sz="2400">
                <a:solidFill>
                  <a:srgbClr val="FFFF00"/>
                </a:solidFill>
              </a:rPr>
              <a:t>36</a:t>
            </a:r>
          </a:p>
          <a:p>
            <a:pPr marL="342900" indent="-342900" algn="ctr"/>
            <a:r>
              <a:rPr lang="ru-RU" sz="1600">
                <a:solidFill>
                  <a:srgbClr val="FFFF00"/>
                </a:solidFill>
              </a:rPr>
              <a:t>ДОВОЛЬНО </a:t>
            </a:r>
          </a:p>
          <a:p>
            <a:pPr marL="342900" indent="-342900" algn="ctr"/>
            <a:r>
              <a:rPr lang="ru-RU" sz="1600">
                <a:solidFill>
                  <a:srgbClr val="FFFF00"/>
                </a:solidFill>
              </a:rPr>
              <a:t>ПРОСТЫХ  </a:t>
            </a:r>
          </a:p>
          <a:p>
            <a:pPr marL="342900" indent="-342900" algn="ctr"/>
            <a:r>
              <a:rPr lang="ru-RU" sz="2400">
                <a:solidFill>
                  <a:srgbClr val="FFFF00"/>
                </a:solidFill>
              </a:rPr>
              <a:t>ЗАДАНИЙ</a:t>
            </a:r>
          </a:p>
        </p:txBody>
      </p:sp>
      <p:grpSp>
        <p:nvGrpSpPr>
          <p:cNvPr id="6150" name="Группа 8"/>
          <p:cNvGrpSpPr>
            <a:grpSpLocks/>
          </p:cNvGrpSpPr>
          <p:nvPr/>
        </p:nvGrpSpPr>
        <p:grpSpPr bwMode="auto">
          <a:xfrm>
            <a:off x="0" y="5476875"/>
            <a:ext cx="9144000" cy="1023938"/>
            <a:chOff x="0" y="4620292"/>
            <a:chExt cx="9144000" cy="1023286"/>
          </a:xfrm>
        </p:grpSpPr>
        <p:sp>
          <p:nvSpPr>
            <p:cNvPr id="6159" name="TextBox 5"/>
            <p:cNvSpPr txBox="1">
              <a:spLocks noChangeArrowheads="1"/>
            </p:cNvSpPr>
            <p:nvPr/>
          </p:nvSpPr>
          <p:spPr bwMode="auto">
            <a:xfrm>
              <a:off x="0" y="4620292"/>
              <a:ext cx="9144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800" b="1"/>
                <a:t>С1        С2        С3        С4        С5        С6   </a:t>
              </a:r>
            </a:p>
          </p:txBody>
        </p:sp>
        <p:sp>
          <p:nvSpPr>
            <p:cNvPr id="6160" name="TextBox 6"/>
            <p:cNvSpPr txBox="1">
              <a:spLocks noChangeArrowheads="1"/>
            </p:cNvSpPr>
            <p:nvPr/>
          </p:nvSpPr>
          <p:spPr bwMode="auto">
            <a:xfrm>
              <a:off x="5643570" y="5243468"/>
              <a:ext cx="292889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 b="1"/>
                <a:t>ЗАДАЧА    ЗАДАЧА</a:t>
              </a:r>
            </a:p>
          </p:txBody>
        </p:sp>
      </p:grpSp>
      <p:sp>
        <p:nvSpPr>
          <p:cNvPr id="6151" name="TextBox 7"/>
          <p:cNvSpPr txBox="1">
            <a:spLocks noChangeArrowheads="1"/>
          </p:cNvSpPr>
          <p:nvPr/>
        </p:nvSpPr>
        <p:spPr bwMode="auto">
          <a:xfrm>
            <a:off x="3929063" y="785813"/>
            <a:ext cx="5214937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/>
              <a:t>В1           В2           В3        </a:t>
            </a:r>
          </a:p>
          <a:p>
            <a:pPr algn="ctr"/>
            <a:endParaRPr lang="ru-RU" sz="2800" b="1"/>
          </a:p>
          <a:p>
            <a:pPr algn="ctr"/>
            <a:endParaRPr lang="ru-RU" sz="2800" b="1"/>
          </a:p>
          <a:p>
            <a:pPr algn="ctr"/>
            <a:r>
              <a:rPr lang="ru-RU" sz="2800" b="1"/>
              <a:t>В4           В5           В6</a:t>
            </a:r>
          </a:p>
          <a:p>
            <a:pPr algn="ctr"/>
            <a:endParaRPr lang="ru-RU" sz="2800" b="1"/>
          </a:p>
          <a:p>
            <a:pPr algn="ctr"/>
            <a:endParaRPr lang="ru-RU" sz="2800" b="1"/>
          </a:p>
          <a:p>
            <a:pPr algn="ctr"/>
            <a:r>
              <a:rPr lang="ru-RU" sz="2800" b="1"/>
              <a:t> В7        В8</a:t>
            </a:r>
          </a:p>
        </p:txBody>
      </p:sp>
      <p:sp>
        <p:nvSpPr>
          <p:cNvPr id="6152" name="TextBox 9"/>
          <p:cNvSpPr txBox="1">
            <a:spLocks noChangeArrowheads="1"/>
          </p:cNvSpPr>
          <p:nvPr/>
        </p:nvSpPr>
        <p:spPr bwMode="auto">
          <a:xfrm>
            <a:off x="5143500" y="3857625"/>
            <a:ext cx="3013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ПОСЛЕДОВАТЕЛЬНОСТЬ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86313" y="2630488"/>
            <a:ext cx="37147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pc="400" dirty="0"/>
              <a:t>СООТВЕТСТВИЯ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86313" y="1357313"/>
            <a:ext cx="37147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pc="400" dirty="0"/>
              <a:t>ТРИ ИЗ ШЕСТИ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57438" y="6143625"/>
            <a:ext cx="192881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pc="400" dirty="0"/>
              <a:t>3 ОШИБКИ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0" y="4500563"/>
            <a:ext cx="9144000" cy="1587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1392238" y="2251075"/>
            <a:ext cx="4500562" cy="1588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71500" y="2214563"/>
            <a:ext cx="2643188" cy="1754187"/>
          </a:xfrm>
          <a:prstGeom prst="rect">
            <a:avLst/>
          </a:prstGeom>
          <a:solidFill>
            <a:schemeClr val="tx1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000099"/>
                </a:solidFill>
              </a:rPr>
              <a:t>ЧТО </a:t>
            </a:r>
          </a:p>
          <a:p>
            <a:pPr algn="ctr"/>
            <a:r>
              <a:rPr lang="ru-RU" sz="3600">
                <a:solidFill>
                  <a:srgbClr val="000099"/>
                </a:solidFill>
              </a:rPr>
              <a:t>ТРУДНЕЕ </a:t>
            </a:r>
          </a:p>
          <a:p>
            <a:pPr algn="ctr"/>
            <a:r>
              <a:rPr lang="ru-RU" sz="3600">
                <a:solidFill>
                  <a:srgbClr val="000099"/>
                </a:solidFill>
              </a:rPr>
              <a:t>ВСЕГО?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3214688" y="0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C000"/>
                </a:solidFill>
              </a:rPr>
              <a:t>ЧАСТЬ В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0" y="64293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3 ИЗ 6</a:t>
            </a:r>
          </a:p>
        </p:txBody>
      </p:sp>
      <p:pic>
        <p:nvPicPr>
          <p:cNvPr id="7172" name="Picture 3" descr="C:\Documents and Settings\Sinichka\Desktop\Учительский урок\DSC00154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3" y="2071688"/>
            <a:ext cx="8274050" cy="337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3214688" y="0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C000"/>
                </a:solidFill>
              </a:rPr>
              <a:t>ЧАСТЬ В</a:t>
            </a: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0" y="64293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3 ИЗ 6</a:t>
            </a:r>
          </a:p>
        </p:txBody>
      </p:sp>
      <p:pic>
        <p:nvPicPr>
          <p:cNvPr id="8196" name="Picture 2" descr="C:\Documents and Settings\Sinichka\Desktop\Учительский урок\DSC00155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743" y="1841620"/>
            <a:ext cx="8926513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3214688" y="0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C000"/>
                </a:solidFill>
              </a:rPr>
              <a:t>ЧАСТЬ В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0" y="64293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ПОСЛЕДОВАТЕЛЬНОСТЬ</a:t>
            </a:r>
          </a:p>
        </p:txBody>
      </p:sp>
      <p:pic>
        <p:nvPicPr>
          <p:cNvPr id="9220" name="Picture 2" descr="C:\Documents and Settings\Sinichka\Desktop\Учительский урок\DSC0014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1285875"/>
            <a:ext cx="86614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43063" y="4286250"/>
            <a:ext cx="616108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 – НЕЙРУЛЯЦИЯ</a:t>
            </a:r>
          </a:p>
          <a:p>
            <a:r>
              <a:rPr lang="ru-RU" sz="2800"/>
              <a:t>Б – ГАСТРУЛЯЦИЯ</a:t>
            </a:r>
          </a:p>
          <a:p>
            <a:r>
              <a:rPr lang="ru-RU" sz="2800"/>
              <a:t>В – ДРОБЛЕНИЕ</a:t>
            </a:r>
          </a:p>
          <a:p>
            <a:r>
              <a:rPr lang="ru-RU" sz="2800"/>
              <a:t>Г – ОРГАНОГЕНЕЗ И ГИСТОГЕНЕЗ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214688" y="0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C000"/>
                </a:solidFill>
              </a:rPr>
              <a:t>ЧАСТЬ В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0" y="64293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ПОСЛЕДОВАТЕЛЬНОСТЬ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85875" y="4572000"/>
            <a:ext cx="65595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 – ТРАНСКРИПЦИЯ</a:t>
            </a:r>
          </a:p>
          <a:p>
            <a:r>
              <a:rPr lang="ru-RU" sz="2800"/>
              <a:t>Б – ПОДГОТОВКА К ТРАНСКРИПЦИИ</a:t>
            </a:r>
          </a:p>
          <a:p>
            <a:r>
              <a:rPr lang="ru-RU" sz="2800"/>
              <a:t>В – ТРАНСПОРТ </a:t>
            </a:r>
            <a:r>
              <a:rPr lang="ru-RU"/>
              <a:t>И</a:t>
            </a:r>
            <a:r>
              <a:rPr lang="ru-RU" sz="2800"/>
              <a:t>РНК</a:t>
            </a:r>
          </a:p>
          <a:p>
            <a:r>
              <a:rPr lang="ru-RU" sz="2800"/>
              <a:t>Г – ТРАНСЛЯЦИЯ</a:t>
            </a:r>
          </a:p>
        </p:txBody>
      </p:sp>
      <p:pic>
        <p:nvPicPr>
          <p:cNvPr id="10245" name="Picture 2" descr="C:\Documents and Settings\Sinichka\Desktop\Учительский урок\DSC0014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3" y="1500188"/>
            <a:ext cx="8072437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171</Words>
  <Application>Microsoft Office PowerPoint</Application>
  <PresentationFormat>Экран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Siniza</dc:creator>
  <cp:lastModifiedBy>user</cp:lastModifiedBy>
  <cp:revision>65</cp:revision>
  <dcterms:created xsi:type="dcterms:W3CDTF">2010-08-02T09:06:16Z</dcterms:created>
  <dcterms:modified xsi:type="dcterms:W3CDTF">2012-09-29T11:51:55Z</dcterms:modified>
</cp:coreProperties>
</file>