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custDataLst>
    <p:tags r:id="rId9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859EA7C-1064-4BC8-B028-7A67DCA74E21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27D6BF0-24AC-4C89-BD52-5ADCF86EE2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BB014-8DC0-4EAA-83DA-08F7014D75C9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5C70B-8471-4F5B-AD0C-C99295FA5B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EB458-DF28-47B3-8DA4-32913EF511BC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7AE4B-59A0-4312-8750-272E0A46A3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C1F6F-5677-48FA-8AFB-38EB7F7C9E6B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946A5-6808-4D38-BC65-3F9C3564E2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D15E44D-72FC-4E14-97FA-6A36871556CE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56B01B5-010E-45B8-A894-71EE71F4F8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6DDA2-1D94-4D0C-BC5A-859EB0E757EC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9CFEA-D948-4097-A8AF-7D9304AFD7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951ED9D-9A7B-4EE0-BF7E-41C19B8FB4CF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BB3C09C-670F-42F0-9914-C721D87178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1647C-1756-4A96-8771-097F1205A914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78C95-74FF-49E7-8C58-AFCD098948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A9114C6-23A9-4BB7-A766-8D9C18E09348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39B5D27-4F44-4D36-8B4D-7038D16294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8EFF2E7-353A-4E60-9A42-EED89E505063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57AB918-E78D-4553-BB3B-6FA107399C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Блок-схема: процесс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22805F5-AEC1-43DF-84B4-0925ED3E29D4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7AE5084-EC84-40F6-ACBF-0234C1C49E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AEFB5BCA-CD1D-40E3-AC28-BB2FBB163C60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FC931104-602C-4FB6-AC4A-3F3AA386E1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5" r:id="rId2"/>
    <p:sldLayoutId id="2147483701" r:id="rId3"/>
    <p:sldLayoutId id="2147483696" r:id="rId4"/>
    <p:sldLayoutId id="2147483702" r:id="rId5"/>
    <p:sldLayoutId id="2147483697" r:id="rId6"/>
    <p:sldLayoutId id="2147483703" r:id="rId7"/>
    <p:sldLayoutId id="2147483704" r:id="rId8"/>
    <p:sldLayoutId id="2147483705" r:id="rId9"/>
    <p:sldLayoutId id="2147483698" r:id="rId10"/>
    <p:sldLayoutId id="214748369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img_url=sanatate.bzi.ro%2Fpublic%2Fupload%2Fphotos%2F0%2Fbanane.jpg&amp;iorient=&amp;icolor=&amp;site=&amp;text=%D0%B1%D0%B0%D0%BD%D0%B0%D0%BD%D1%8B&amp;wp=&amp;pos=11&amp;isize=&amp;type=&amp;recent=&amp;rpt=simage&amp;itype=&amp;nojs=1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hyperlink" Target="http://images.yandex.ru/yandsearch?text=%D1%8F%D0%B1%D0%BB%D0%BE%D0%BA%D0%B8&amp;img_url=st.free-lance.ru%2Fusers%2FJohn%2Fupload%2FfileeVXjoy.jpg&amp;pos=6&amp;rpt=simage&amp;nojs=1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ages.yandex.ru/yandsearch?img_url=img0.liveinternet.ru%2Fimages%2Fattach%2Fc%2F4%2F79%2F777%2F79777716_50.jpg&amp;iorient=&amp;icolor=&amp;site=&amp;text=%D1%82%D0%BE%D0%BC%D0%B0%D1%82%D1%8B&amp;wp=&amp;pos=7&amp;isize=&amp;type=&amp;recent=&amp;rpt=simage&amp;itype=&amp;nojs=1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://images.yandex.ru/yandsearch?img_url=www.vladtime.ru%2Fuploads%2Fposts%2F1288149235_230.jpg&amp;iorient=&amp;icolor=&amp;site=&amp;text=%D0%B3%D1%80%D1%83%D1%88%D0%B8&amp;wp=&amp;pos=15&amp;isize=&amp;type=&amp;recent=&amp;rpt=simage&amp;itype=&amp;nojs=1" TargetMode="External"/><Relationship Id="rId9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img_url=st.biglion.ru%2Fupload%2Fcompany%2Fimage%2Faf9cbda36c3cc3711bb06da28891ce9b.jpg&amp;iorient=&amp;icolor=&amp;site=&amp;text=%D0%BB%D0%B8%D1%81%D0%B0&amp;wp=&amp;pos=7&amp;isize=&amp;type=&amp;recent=&amp;rpt=simage&amp;itype=&amp;nojs=1" TargetMode="External"/><Relationship Id="rId13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8.jpeg"/><Relationship Id="rId12" Type="http://schemas.openxmlformats.org/officeDocument/2006/relationships/hyperlink" Target="http://images.yandex.ru/yandsearch?img_url=f4.foto.rambler.ru%2Fpreview%2Fr%2F668x521%2F4d1c3648-a140-e6d7-277b-73279bce2837%2F%25D1%2584%25D0%25BE%25D1%2582%25D0%25BE.jpg&amp;iorient=&amp;icolor=&amp;site=&amp;text=%D0%B7%D0%B0%D1%8F%D1%86&amp;wp=&amp;pos=4&amp;isize=&amp;type=&amp;recent=&amp;rpt=simage&amp;itype=&amp;nojs=1" TargetMode="External"/><Relationship Id="rId2" Type="http://schemas.openxmlformats.org/officeDocument/2006/relationships/hyperlink" Target="http://images.yandex.ru/yandsearch?img_url=img11.nnm.ru%2Fimagez%2Fgallery%2F9%2F0%2Fe%2F6%2Fa%2F90e6a12013eed7263d6e5a309080233a_full.jpg&amp;iorient=&amp;icolor=&amp;site=&amp;text=%D1%81%D0%BE%D0%B2%D0%B0&amp;wp=&amp;pos=1&amp;isize=&amp;type=&amp;recent=&amp;rpt=simage&amp;itype=&amp;nojs=1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ages.yandex.ru/yandsearch?img_url=www.mobiles24.com%2Fstatic%2Fpreviews%2Fdownloads%2Fdefault%2F156%2FP-290101-fgAtQNCpTj-1.jpg&amp;iorient=&amp;icolor=&amp;site=&amp;text=%D0%B1%D0%B5%D0%BB%D0%BA%D0%B0&amp;wp=&amp;pos=0&amp;isize=&amp;type=&amp;recent=&amp;rpt=simage&amp;itype=&amp;nojs=1" TargetMode="External"/><Relationship Id="rId11" Type="http://schemas.openxmlformats.org/officeDocument/2006/relationships/image" Target="../media/image10.jpeg"/><Relationship Id="rId5" Type="http://schemas.openxmlformats.org/officeDocument/2006/relationships/image" Target="../media/image7.jpeg"/><Relationship Id="rId15" Type="http://schemas.openxmlformats.org/officeDocument/2006/relationships/image" Target="../media/image12.jpeg"/><Relationship Id="rId10" Type="http://schemas.openxmlformats.org/officeDocument/2006/relationships/hyperlink" Target="http://images.yandex.ru/yandsearch?img_url=cache.zr.ru%2Fwpfiles%2Fuploads%2F2011%2F09%2F201109151500_1827222_640px.jpg&amp;iorient=&amp;icolor=&amp;site=&amp;text=%D0%BC%D0%B5%D0%B4%D0%B2%D0%B5%D0%B4%D1%8C&amp;wp=&amp;pos=1&amp;isize=&amp;type=&amp;recent=&amp;rpt=simage&amp;itype=&amp;nojs=1" TargetMode="External"/><Relationship Id="rId4" Type="http://schemas.openxmlformats.org/officeDocument/2006/relationships/hyperlink" Target="http://images.yandex.ru/yandsearch?img_url=www.progorod43.ru%2Fsites%2Fdefault%2Ffiles%2F%25D0%25B2%25D0%25BE%25D0%25BB%25D0%25BA.jpg&amp;iorient=&amp;icolor=&amp;site=&amp;text=%D0%B2%D0%BE%D0%BB%D0%BA&amp;wp=&amp;pos=9&amp;isize=&amp;type=&amp;recent=&amp;rpt=simage&amp;itype=&amp;nojs=1" TargetMode="External"/><Relationship Id="rId9" Type="http://schemas.openxmlformats.org/officeDocument/2006/relationships/image" Target="../media/image9.jpeg"/><Relationship Id="rId14" Type="http://schemas.openxmlformats.org/officeDocument/2006/relationships/hyperlink" Target="http://images.yandex.ru/yandsearch?img_url=migranov.ru%2Fphotoalbum%2Fmisc%2Fyogik.jpg&amp;iorient=&amp;icolor=&amp;site=&amp;text=%D1%91%D0%B6%D0%B8%D0%BA&amp;wp=&amp;pos=1&amp;isize=&amp;type=&amp;recent=&amp;rpt=simage&amp;itype=&amp;nojs=1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images.yandex.ru/yandsearch?img_url=st.biglion.ru%2Fupload%2Fcompany%2Fimage%2Faf9cbda36c3cc3711bb06da28891ce9b.jpg&amp;iorient=&amp;icolor=&amp;site=&amp;text=%D0%BB%D0%B8%D1%81%D0%B0&amp;wp=&amp;pos=7&amp;isize=&amp;type=&amp;recent=&amp;rpt=simage&amp;itype=&amp;nojs=1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mages.yandex.ru/yandsearch?img_url=www.mobiles24.com%2Fstatic%2Fpreviews%2Fdownloads%2Fdefault%2F156%2FP-290101-fgAtQNCpTj-1.jpg&amp;iorient=&amp;icolor=&amp;site=&amp;text=%D0%B1%D0%B5%D0%BB%D0%BA%D0%B0&amp;wp=&amp;pos=0&amp;isize=&amp;type=&amp;recent=&amp;rpt=simage&amp;itype=&amp;nojs=1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3429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8800" dirty="0" smtClean="0">
                <a:solidFill>
                  <a:schemeClr val="tx2">
                    <a:satMod val="130000"/>
                  </a:schemeClr>
                </a:solidFill>
              </a:rPr>
              <a:t>Was </a:t>
            </a:r>
            <a:r>
              <a:rPr lang="en-US" sz="8800" dirty="0" err="1" smtClean="0">
                <a:solidFill>
                  <a:schemeClr val="tx2">
                    <a:satMod val="130000"/>
                  </a:schemeClr>
                </a:solidFill>
              </a:rPr>
              <a:t>fressen</a:t>
            </a:r>
            <a:r>
              <a:rPr lang="en-US" sz="8800" dirty="0" smtClean="0">
                <a:solidFill>
                  <a:schemeClr val="tx2">
                    <a:satMod val="130000"/>
                  </a:schemeClr>
                </a:solidFill>
              </a:rPr>
              <a:t> die </a:t>
            </a:r>
            <a:r>
              <a:rPr lang="en-US" sz="8800" dirty="0" err="1" smtClean="0">
                <a:solidFill>
                  <a:schemeClr val="tx2">
                    <a:satMod val="130000"/>
                  </a:schemeClr>
                </a:solidFill>
              </a:rPr>
              <a:t>Waldtiere</a:t>
            </a:r>
            <a:r>
              <a:rPr lang="en-US" sz="8800" dirty="0" smtClean="0">
                <a:solidFill>
                  <a:schemeClr val="tx2">
                    <a:satMod val="130000"/>
                  </a:schemeClr>
                </a:solidFill>
              </a:rPr>
              <a:t>?</a:t>
            </a:r>
            <a:endParaRPr lang="ru-RU" sz="8800" dirty="0">
              <a:solidFill>
                <a:schemeClr val="tx2">
                  <a:satMod val="13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600" dirty="0" err="1" smtClean="0">
                <a:solidFill>
                  <a:schemeClr val="tx2">
                    <a:satMod val="130000"/>
                  </a:schemeClr>
                </a:solidFill>
              </a:rPr>
              <a:t>Wie</a:t>
            </a:r>
            <a:r>
              <a:rPr lang="en-US" sz="66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sz="6600" dirty="0" err="1" smtClean="0">
                <a:solidFill>
                  <a:schemeClr val="tx2">
                    <a:satMod val="130000"/>
                  </a:schemeClr>
                </a:solidFill>
              </a:rPr>
              <a:t>viel</a:t>
            </a:r>
            <a:r>
              <a:rPr lang="en-US" sz="66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sz="6600" dirty="0" err="1" smtClean="0">
                <a:solidFill>
                  <a:schemeClr val="tx2">
                    <a:satMod val="130000"/>
                  </a:schemeClr>
                </a:solidFill>
              </a:rPr>
              <a:t>ist</a:t>
            </a:r>
            <a:r>
              <a:rPr lang="en-US" sz="6600" dirty="0" smtClean="0">
                <a:solidFill>
                  <a:schemeClr val="tx2">
                    <a:satMod val="130000"/>
                  </a:schemeClr>
                </a:solidFill>
              </a:rPr>
              <a:t>?</a:t>
            </a:r>
            <a:endParaRPr lang="ru-RU" sz="66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9219" name="TextBox 2"/>
          <p:cNvSpPr txBox="1">
            <a:spLocks noChangeArrowheads="1"/>
          </p:cNvSpPr>
          <p:nvPr/>
        </p:nvSpPr>
        <p:spPr bwMode="auto">
          <a:xfrm>
            <a:off x="1692275" y="1412875"/>
            <a:ext cx="446405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>
                <a:latin typeface="Gill Sans MT" pitchFamily="34" charset="0"/>
              </a:rPr>
              <a:t>4+3=</a:t>
            </a:r>
          </a:p>
          <a:p>
            <a:r>
              <a:rPr lang="en-US" sz="4800">
                <a:latin typeface="Gill Sans MT" pitchFamily="34" charset="0"/>
              </a:rPr>
              <a:t>5+6=</a:t>
            </a:r>
          </a:p>
          <a:p>
            <a:r>
              <a:rPr lang="en-US" sz="4800">
                <a:latin typeface="Gill Sans MT" pitchFamily="34" charset="0"/>
              </a:rPr>
              <a:t>7+8=</a:t>
            </a:r>
          </a:p>
          <a:p>
            <a:r>
              <a:rPr lang="en-US" sz="4800">
                <a:latin typeface="Gill Sans MT" pitchFamily="34" charset="0"/>
              </a:rPr>
              <a:t>10+10=</a:t>
            </a:r>
          </a:p>
          <a:p>
            <a:r>
              <a:rPr lang="en-US" sz="4800">
                <a:latin typeface="Gill Sans MT" pitchFamily="34" charset="0"/>
              </a:rPr>
              <a:t>11+5=</a:t>
            </a:r>
            <a:endParaRPr lang="ru-RU" sz="4800">
              <a:latin typeface="Corbel" pitchFamily="34" charset="0"/>
            </a:endParaRPr>
          </a:p>
        </p:txBody>
      </p:sp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5795963" y="1557338"/>
            <a:ext cx="2232025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latin typeface="Gill Sans MT" pitchFamily="34" charset="0"/>
              </a:rPr>
              <a:t>5+5=</a:t>
            </a:r>
          </a:p>
          <a:p>
            <a:r>
              <a:rPr lang="en-US" sz="4400">
                <a:latin typeface="Gill Sans MT" pitchFamily="34" charset="0"/>
              </a:rPr>
              <a:t>3+4=</a:t>
            </a:r>
          </a:p>
          <a:p>
            <a:r>
              <a:rPr lang="en-US" sz="4400">
                <a:latin typeface="Gill Sans MT" pitchFamily="34" charset="0"/>
              </a:rPr>
              <a:t>2+10=</a:t>
            </a:r>
          </a:p>
          <a:p>
            <a:r>
              <a:rPr lang="en-US" sz="4400">
                <a:latin typeface="Gill Sans MT" pitchFamily="34" charset="0"/>
              </a:rPr>
              <a:t>4+8=</a:t>
            </a:r>
          </a:p>
          <a:p>
            <a:r>
              <a:rPr lang="en-US" sz="4400">
                <a:latin typeface="Gill Sans MT" pitchFamily="34" charset="0"/>
              </a:rPr>
              <a:t>8+8=</a:t>
            </a:r>
            <a:endParaRPr lang="ru-RU" sz="440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im0-tub-ru.yandex.net/i?id=79639758-40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620713"/>
            <a:ext cx="3455988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4" descr="http://im4-tub-ru.yandex.net/i?id=68936399-62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19700" y="566738"/>
            <a:ext cx="3140075" cy="213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6" descr="http://im5-tub-ru.yandex.net/i?id=173704532-55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48263" y="2925763"/>
            <a:ext cx="3714750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8" descr="http://im2-tub-ru.yandex.net/i?id=274658865-30-72&amp;n=21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47638" y="3160713"/>
            <a:ext cx="4352925" cy="329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im5-tub-ru.yandex.net/i?id=102773314-00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2687637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4" descr="http://im6-tub-ru.yandex.net/i?id=463267304-01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35288" y="196850"/>
            <a:ext cx="246380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6" descr="http://im8-tub-ru.yandex.net/i?id=127535207-14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435600" y="260350"/>
            <a:ext cx="2779713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8" descr="http://im7-tub-ru.yandex.net/i?id=303571743-09-72&amp;n=21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2997200"/>
            <a:ext cx="2592388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10" descr="http://im6-tub-ru.yandex.net/i?id=364339645-60-72&amp;n=21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059113" y="2636838"/>
            <a:ext cx="2557462" cy="192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12" descr="http://im0-tub-ru.yandex.net/i?id=37904459-49-72&amp;n=21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516688" y="2852738"/>
            <a:ext cx="2441575" cy="183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2" name="Picture 14" descr="http://im5-tub-ru.yandex.net/i?id=130172852-12-72&amp;n=21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124075" y="5157788"/>
            <a:ext cx="2624138" cy="170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3" name="TextBox 8"/>
          <p:cNvSpPr txBox="1">
            <a:spLocks noChangeArrowheads="1"/>
          </p:cNvSpPr>
          <p:nvPr/>
        </p:nvSpPr>
        <p:spPr bwMode="auto">
          <a:xfrm>
            <a:off x="468313" y="2205038"/>
            <a:ext cx="2519362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Gill Sans MT" pitchFamily="34" charset="0"/>
              </a:rPr>
              <a:t>Die Eule</a:t>
            </a:r>
            <a:endParaRPr lang="ru-RU" sz="2800">
              <a:latin typeface="Corbel" pitchFamily="34" charset="0"/>
            </a:endParaRPr>
          </a:p>
        </p:txBody>
      </p:sp>
      <p:sp>
        <p:nvSpPr>
          <p:cNvPr id="11274" name="TextBox 9"/>
          <p:cNvSpPr txBox="1">
            <a:spLocks noChangeArrowheads="1"/>
          </p:cNvSpPr>
          <p:nvPr/>
        </p:nvSpPr>
        <p:spPr bwMode="auto">
          <a:xfrm>
            <a:off x="3348038" y="1989138"/>
            <a:ext cx="20161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Gill Sans MT" pitchFamily="34" charset="0"/>
              </a:rPr>
              <a:t>Der Wolf</a:t>
            </a:r>
            <a:endParaRPr lang="ru-RU" sz="2800">
              <a:latin typeface="Corbel" pitchFamily="34" charset="0"/>
            </a:endParaRPr>
          </a:p>
        </p:txBody>
      </p:sp>
      <p:sp>
        <p:nvSpPr>
          <p:cNvPr id="11275" name="TextBox 10"/>
          <p:cNvSpPr txBox="1">
            <a:spLocks noChangeArrowheads="1"/>
          </p:cNvSpPr>
          <p:nvPr/>
        </p:nvSpPr>
        <p:spPr bwMode="auto">
          <a:xfrm>
            <a:off x="5508625" y="2060575"/>
            <a:ext cx="30241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Gill Sans MT" pitchFamily="34" charset="0"/>
              </a:rPr>
              <a:t>Das Eichhörnchen</a:t>
            </a:r>
            <a:endParaRPr lang="ru-RU" sz="2800">
              <a:latin typeface="Corbel" pitchFamily="34" charset="0"/>
            </a:endParaRPr>
          </a:p>
        </p:txBody>
      </p:sp>
      <p:sp>
        <p:nvSpPr>
          <p:cNvPr id="11276" name="TextBox 11"/>
          <p:cNvSpPr txBox="1">
            <a:spLocks noChangeArrowheads="1"/>
          </p:cNvSpPr>
          <p:nvPr/>
        </p:nvSpPr>
        <p:spPr bwMode="auto">
          <a:xfrm>
            <a:off x="179388" y="5157788"/>
            <a:ext cx="1728787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Gill Sans MT" pitchFamily="34" charset="0"/>
              </a:rPr>
              <a:t>Der Fuchs</a:t>
            </a:r>
            <a:endParaRPr lang="ru-RU" sz="2800">
              <a:latin typeface="Corbel" pitchFamily="34" charset="0"/>
            </a:endParaRPr>
          </a:p>
        </p:txBody>
      </p:sp>
      <p:sp>
        <p:nvSpPr>
          <p:cNvPr id="11277" name="TextBox 12"/>
          <p:cNvSpPr txBox="1">
            <a:spLocks noChangeArrowheads="1"/>
          </p:cNvSpPr>
          <p:nvPr/>
        </p:nvSpPr>
        <p:spPr bwMode="auto">
          <a:xfrm>
            <a:off x="3203575" y="4581525"/>
            <a:ext cx="2592388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Gill Sans MT" pitchFamily="34" charset="0"/>
              </a:rPr>
              <a:t>Der Bär</a:t>
            </a:r>
            <a:endParaRPr lang="ru-RU" sz="2800">
              <a:latin typeface="Corbel" pitchFamily="34" charset="0"/>
            </a:endParaRPr>
          </a:p>
        </p:txBody>
      </p:sp>
      <p:sp>
        <p:nvSpPr>
          <p:cNvPr id="11278" name="TextBox 13"/>
          <p:cNvSpPr txBox="1">
            <a:spLocks noChangeArrowheads="1"/>
          </p:cNvSpPr>
          <p:nvPr/>
        </p:nvSpPr>
        <p:spPr bwMode="auto">
          <a:xfrm>
            <a:off x="6588125" y="4868863"/>
            <a:ext cx="2305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Gill Sans MT" pitchFamily="34" charset="0"/>
              </a:rPr>
              <a:t>Der Hase</a:t>
            </a:r>
            <a:endParaRPr lang="ru-RU" sz="2800">
              <a:latin typeface="Corbel" pitchFamily="34" charset="0"/>
            </a:endParaRPr>
          </a:p>
        </p:txBody>
      </p:sp>
      <p:sp>
        <p:nvSpPr>
          <p:cNvPr id="11279" name="TextBox 16"/>
          <p:cNvSpPr txBox="1">
            <a:spLocks noChangeArrowheads="1"/>
          </p:cNvSpPr>
          <p:nvPr/>
        </p:nvSpPr>
        <p:spPr bwMode="auto">
          <a:xfrm>
            <a:off x="5003800" y="6308725"/>
            <a:ext cx="3168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Gill Sans MT" pitchFamily="34" charset="0"/>
              </a:rPr>
              <a:t>Der Igel</a:t>
            </a:r>
            <a:endParaRPr lang="ru-RU" sz="280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47161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6600" dirty="0" err="1" smtClean="0">
                <a:solidFill>
                  <a:schemeClr val="tx2">
                    <a:satMod val="130000"/>
                  </a:schemeClr>
                </a:solidFill>
              </a:rPr>
              <a:t>fressen</a:t>
            </a:r>
            <a:r>
              <a:rPr lang="en-US" sz="6600" dirty="0" smtClean="0">
                <a:solidFill>
                  <a:schemeClr val="tx2">
                    <a:satMod val="130000"/>
                  </a:schemeClr>
                </a:solidFill>
              </a:rPr>
              <a:t>- </a:t>
            </a:r>
            <a:r>
              <a:rPr lang="ru-RU" sz="6600" dirty="0" smtClean="0">
                <a:solidFill>
                  <a:schemeClr val="tx2">
                    <a:satMod val="130000"/>
                  </a:schemeClr>
                </a:solidFill>
              </a:rPr>
              <a:t>питаться</a:t>
            </a:r>
            <a:endParaRPr lang="ru-RU" sz="66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1925" y="1849438"/>
            <a:ext cx="7407275" cy="3595687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3200" dirty="0" err="1" smtClean="0"/>
              <a:t>ich</a:t>
            </a:r>
            <a:r>
              <a:rPr lang="en-US" sz="3200" dirty="0" smtClean="0"/>
              <a:t> </a:t>
            </a:r>
            <a:r>
              <a:rPr lang="en-US" sz="3200" dirty="0" err="1" smtClean="0"/>
              <a:t>fresse</a:t>
            </a:r>
            <a:r>
              <a:rPr lang="en-US" sz="3200" dirty="0" smtClean="0"/>
              <a:t>- </a:t>
            </a:r>
            <a:r>
              <a:rPr lang="ru-RU" sz="3200" dirty="0" smtClean="0"/>
              <a:t>я питаюсь</a:t>
            </a:r>
            <a:endParaRPr lang="en-US" sz="32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3200" dirty="0" smtClean="0"/>
              <a:t>du </a:t>
            </a:r>
            <a:r>
              <a:rPr lang="en-US" sz="3200" dirty="0" err="1" smtClean="0"/>
              <a:t>frisst</a:t>
            </a:r>
            <a:r>
              <a:rPr lang="ru-RU" sz="3200" dirty="0" smtClean="0"/>
              <a:t>-  ты питаешься</a:t>
            </a:r>
            <a:endParaRPr lang="en-US" sz="32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3200" dirty="0" err="1" smtClean="0"/>
              <a:t>er</a:t>
            </a:r>
            <a:r>
              <a:rPr lang="en-US" sz="3200" dirty="0" smtClean="0"/>
              <a:t> </a:t>
            </a:r>
            <a:r>
              <a:rPr lang="en-US" sz="3200" dirty="0" err="1" smtClean="0"/>
              <a:t>frisst</a:t>
            </a:r>
            <a:r>
              <a:rPr lang="ru-RU" sz="3200" dirty="0" smtClean="0"/>
              <a:t>- он питается</a:t>
            </a:r>
            <a:endParaRPr lang="en-US" sz="32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3200" dirty="0" err="1" smtClean="0"/>
              <a:t>sie</a:t>
            </a:r>
            <a:r>
              <a:rPr lang="en-US" sz="3200" dirty="0" smtClean="0"/>
              <a:t> </a:t>
            </a:r>
            <a:r>
              <a:rPr lang="en-US" sz="3200" dirty="0" err="1" smtClean="0"/>
              <a:t>frisst</a:t>
            </a:r>
            <a:r>
              <a:rPr lang="ru-RU" sz="3200" dirty="0" smtClean="0"/>
              <a:t>- она питается</a:t>
            </a:r>
            <a:endParaRPr lang="en-US" sz="32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3200" dirty="0" err="1" smtClean="0"/>
              <a:t>es</a:t>
            </a:r>
            <a:r>
              <a:rPr lang="en-US" sz="3200" dirty="0" smtClean="0"/>
              <a:t> </a:t>
            </a:r>
            <a:r>
              <a:rPr lang="en-US" sz="3200" dirty="0" err="1" smtClean="0"/>
              <a:t>frisst</a:t>
            </a:r>
            <a:r>
              <a:rPr lang="ru-RU" sz="3200" dirty="0" smtClean="0"/>
              <a:t>- оно питается</a:t>
            </a:r>
            <a:endParaRPr lang="en-US" sz="32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3200" dirty="0" err="1" smtClean="0"/>
              <a:t>wir</a:t>
            </a:r>
            <a:r>
              <a:rPr lang="en-US" sz="3200" dirty="0" smtClean="0"/>
              <a:t> </a:t>
            </a:r>
            <a:r>
              <a:rPr lang="en-US" sz="3200" dirty="0" err="1" smtClean="0"/>
              <a:t>fressen</a:t>
            </a:r>
            <a:r>
              <a:rPr lang="ru-RU" sz="3200" dirty="0" smtClean="0"/>
              <a:t> – мы питаемся</a:t>
            </a:r>
            <a:endParaRPr lang="en-US" sz="32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3200" dirty="0" err="1" smtClean="0"/>
              <a:t>ihr</a:t>
            </a:r>
            <a:r>
              <a:rPr lang="en-US" sz="3200" dirty="0" smtClean="0"/>
              <a:t> </a:t>
            </a:r>
            <a:r>
              <a:rPr lang="en-US" sz="3200" dirty="0" err="1" smtClean="0"/>
              <a:t>fresst</a:t>
            </a:r>
            <a:r>
              <a:rPr lang="ru-RU" sz="3200" dirty="0" smtClean="0"/>
              <a:t>- вы питаетесь</a:t>
            </a:r>
            <a:endParaRPr lang="en-US" sz="32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3200" dirty="0" err="1" smtClean="0"/>
              <a:t>sie</a:t>
            </a:r>
            <a:r>
              <a:rPr lang="en-US" sz="3200" dirty="0" smtClean="0"/>
              <a:t> </a:t>
            </a:r>
            <a:r>
              <a:rPr lang="en-US" sz="3200" dirty="0" err="1" smtClean="0"/>
              <a:t>fressen</a:t>
            </a:r>
            <a:r>
              <a:rPr lang="ru-RU" sz="3200" dirty="0" smtClean="0"/>
              <a:t>- они питаются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1619250" y="620713"/>
            <a:ext cx="64817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>
                <a:latin typeface="Gill Sans MT" pitchFamily="34" charset="0"/>
              </a:rPr>
              <a:t>ein- kein               eine- keine</a:t>
            </a:r>
            <a:endParaRPr lang="ru-RU" sz="4000">
              <a:latin typeface="Corbel" pitchFamily="34" charset="0"/>
            </a:endParaRPr>
          </a:p>
        </p:txBody>
      </p:sp>
      <p:pic>
        <p:nvPicPr>
          <p:cNvPr id="13315" name="Picture 8" descr="http://im7-tub-ru.yandex.net/i?id=303571743-09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1557338"/>
            <a:ext cx="3457575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TextBox 3"/>
          <p:cNvSpPr txBox="1">
            <a:spLocks noChangeArrowheads="1"/>
          </p:cNvSpPr>
          <p:nvPr/>
        </p:nvSpPr>
        <p:spPr bwMode="auto">
          <a:xfrm>
            <a:off x="4067175" y="2205038"/>
            <a:ext cx="4176713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Gill Sans MT" pitchFamily="34" charset="0"/>
              </a:rPr>
              <a:t>Ist das </a:t>
            </a:r>
            <a:r>
              <a:rPr lang="en-US" sz="3200">
                <a:solidFill>
                  <a:srgbClr val="FF0000"/>
                </a:solidFill>
                <a:latin typeface="Gill Sans MT" pitchFamily="34" charset="0"/>
              </a:rPr>
              <a:t>ein</a:t>
            </a:r>
            <a:r>
              <a:rPr lang="en-US" sz="3200">
                <a:latin typeface="Gill Sans MT" pitchFamily="34" charset="0"/>
              </a:rPr>
              <a:t> Hase?</a:t>
            </a:r>
          </a:p>
          <a:p>
            <a:r>
              <a:rPr lang="en-US" sz="3200">
                <a:latin typeface="Gill Sans MT" pitchFamily="34" charset="0"/>
              </a:rPr>
              <a:t>Nein, das ist </a:t>
            </a:r>
            <a:r>
              <a:rPr lang="en-US" sz="3200">
                <a:solidFill>
                  <a:srgbClr val="FF0000"/>
                </a:solidFill>
                <a:latin typeface="Gill Sans MT" pitchFamily="34" charset="0"/>
              </a:rPr>
              <a:t>kein</a:t>
            </a:r>
            <a:r>
              <a:rPr lang="en-US" sz="3200">
                <a:latin typeface="Gill Sans MT" pitchFamily="34" charset="0"/>
              </a:rPr>
              <a:t> Hase.</a:t>
            </a:r>
          </a:p>
          <a:p>
            <a:r>
              <a:rPr lang="en-US" sz="3200">
                <a:latin typeface="Gill Sans MT" pitchFamily="34" charset="0"/>
              </a:rPr>
              <a:t>Das ist </a:t>
            </a:r>
            <a:r>
              <a:rPr lang="en-US" sz="3200">
                <a:solidFill>
                  <a:srgbClr val="FF0000"/>
                </a:solidFill>
                <a:latin typeface="Gill Sans MT" pitchFamily="34" charset="0"/>
              </a:rPr>
              <a:t>ein</a:t>
            </a:r>
            <a:r>
              <a:rPr lang="en-US" sz="3200">
                <a:latin typeface="Gill Sans MT" pitchFamily="34" charset="0"/>
              </a:rPr>
              <a:t> Fuchs.</a:t>
            </a:r>
            <a:endParaRPr lang="ru-RU" sz="320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6" descr="http://im8-tub-ru.yandex.net/i?id=127535207-14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1700213"/>
            <a:ext cx="4146550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Box 2"/>
          <p:cNvSpPr txBox="1">
            <a:spLocks noChangeArrowheads="1"/>
          </p:cNvSpPr>
          <p:nvPr/>
        </p:nvSpPr>
        <p:spPr bwMode="auto">
          <a:xfrm>
            <a:off x="4932363" y="2492375"/>
            <a:ext cx="3887787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Gill Sans MT" pitchFamily="34" charset="0"/>
              </a:rPr>
              <a:t>Ist das </a:t>
            </a:r>
            <a:r>
              <a:rPr lang="en-US" sz="2800">
                <a:solidFill>
                  <a:srgbClr val="FF0000"/>
                </a:solidFill>
                <a:latin typeface="Gill Sans MT" pitchFamily="34" charset="0"/>
              </a:rPr>
              <a:t>eine </a:t>
            </a:r>
            <a:r>
              <a:rPr lang="en-US" sz="2800">
                <a:latin typeface="Gill Sans MT" pitchFamily="34" charset="0"/>
              </a:rPr>
              <a:t>Eule?</a:t>
            </a:r>
          </a:p>
          <a:p>
            <a:r>
              <a:rPr lang="en-US" sz="2800">
                <a:latin typeface="Gill Sans MT" pitchFamily="34" charset="0"/>
              </a:rPr>
              <a:t>Nein, das ist </a:t>
            </a:r>
            <a:r>
              <a:rPr lang="en-US" sz="2800">
                <a:solidFill>
                  <a:srgbClr val="FF0000"/>
                </a:solidFill>
                <a:latin typeface="Gill Sans MT" pitchFamily="34" charset="0"/>
              </a:rPr>
              <a:t>keine</a:t>
            </a:r>
            <a:r>
              <a:rPr lang="en-US" sz="2800">
                <a:latin typeface="Gill Sans MT" pitchFamily="34" charset="0"/>
              </a:rPr>
              <a:t> Eule.</a:t>
            </a:r>
          </a:p>
          <a:p>
            <a:r>
              <a:rPr lang="en-US" sz="2800">
                <a:latin typeface="Gill Sans MT" pitchFamily="34" charset="0"/>
              </a:rPr>
              <a:t>Das ist </a:t>
            </a:r>
            <a:r>
              <a:rPr lang="en-US" sz="2800">
                <a:solidFill>
                  <a:srgbClr val="FF0000"/>
                </a:solidFill>
                <a:latin typeface="Gill Sans MT" pitchFamily="34" charset="0"/>
              </a:rPr>
              <a:t>ein</a:t>
            </a:r>
            <a:r>
              <a:rPr lang="en-US" sz="2800">
                <a:latin typeface="Gill Sans MT" pitchFamily="34" charset="0"/>
              </a:rPr>
              <a:t> Eichhörnchen</a:t>
            </a:r>
            <a:r>
              <a:rPr lang="en-US">
                <a:latin typeface="Gill Sans MT" pitchFamily="34" charset="0"/>
              </a:rPr>
              <a:t>.</a:t>
            </a:r>
            <a:endParaRPr lang="ru-RU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1c0755eced35b0bbbe1d665a9fa8fcc418fe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45</TotalTime>
  <Words>122</Words>
  <Application>Microsoft Office PowerPoint</Application>
  <PresentationFormat>Экран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Corbel</vt:lpstr>
      <vt:lpstr>Wingdings 2</vt:lpstr>
      <vt:lpstr>Verdana</vt:lpstr>
      <vt:lpstr>Calibri</vt:lpstr>
      <vt:lpstr>Gill Sans MT</vt:lpstr>
      <vt:lpstr>Солнцестояние</vt:lpstr>
      <vt:lpstr>Was fressen die Waldtiere?</vt:lpstr>
      <vt:lpstr>Wie viel ist?</vt:lpstr>
      <vt:lpstr>Слайд 3</vt:lpstr>
      <vt:lpstr>Слайд 4</vt:lpstr>
      <vt:lpstr>fressen- питаться</vt:lpstr>
      <vt:lpstr>Слайд 6</vt:lpstr>
      <vt:lpstr>Слайд 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 fressen die Waldtiere?</dc:title>
  <dc:creator>WORK</dc:creator>
  <cp:lastModifiedBy>дом</cp:lastModifiedBy>
  <cp:revision>6</cp:revision>
  <dcterms:created xsi:type="dcterms:W3CDTF">2012-12-04T18:32:10Z</dcterms:created>
  <dcterms:modified xsi:type="dcterms:W3CDTF">2013-03-11T20:59:00Z</dcterms:modified>
</cp:coreProperties>
</file>