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6"/>
  </p:notesMasterIdLst>
  <p:sldIdLst>
    <p:sldId id="256" r:id="rId2"/>
    <p:sldId id="265" r:id="rId3"/>
    <p:sldId id="266" r:id="rId4"/>
    <p:sldId id="270" r:id="rId5"/>
    <p:sldId id="271" r:id="rId6"/>
    <p:sldId id="257" r:id="rId7"/>
    <p:sldId id="260" r:id="rId8"/>
    <p:sldId id="259" r:id="rId9"/>
    <p:sldId id="263" r:id="rId10"/>
    <p:sldId id="264" r:id="rId11"/>
    <p:sldId id="272" r:id="rId12"/>
    <p:sldId id="267" r:id="rId13"/>
    <p:sldId id="274" r:id="rId14"/>
    <p:sldId id="269" r:id="rId15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FFFF"/>
    <a:srgbClr val="FF33CC"/>
    <a:srgbClr val="FF9900"/>
    <a:srgbClr val="0000FF"/>
    <a:srgbClr val="FF00FF"/>
    <a:srgbClr val="FF65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025" autoAdjust="0"/>
  </p:normalViewPr>
  <p:slideViewPr>
    <p:cSldViewPr>
      <p:cViewPr>
        <p:scale>
          <a:sx n="66" d="100"/>
          <a:sy n="66" d="100"/>
        </p:scale>
        <p:origin x="-1200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C684B86-C5E1-4EA2-BE3B-B2A0A22C0C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E76459-493B-4A4C-9726-775335B851C9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C371E-9275-4E4B-A0FF-884D62FFC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3CFA5-0118-4C16-A0A1-F380267E9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AE3FD-663B-43FD-8B20-EED17B5BC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F2E57-BC03-4F2F-97BD-37F871CE7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0F31E-2FA7-4502-845B-473FA5BD9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5FABE-AAB1-4385-A842-7ACBE37B9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E88F4-B252-4E0C-9D29-E6DC6C32F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7B51D-9A10-4022-B577-6C30B6D65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FD21D-7444-4CA9-A7B6-C3711935B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CBFBB-31F2-4307-A285-7A13DFB0A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8F841-49BF-44FC-B694-46A6C000B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0EF53-56B1-45F8-A693-77930F3F6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F6F2ECF-B209-41B4-B890-7725B9B83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3" r:id="rId1"/>
    <p:sldLayoutId id="2147483717" r:id="rId2"/>
    <p:sldLayoutId id="2147483724" r:id="rId3"/>
    <p:sldLayoutId id="2147483718" r:id="rId4"/>
    <p:sldLayoutId id="2147483725" r:id="rId5"/>
    <p:sldLayoutId id="2147483719" r:id="rId6"/>
    <p:sldLayoutId id="2147483720" r:id="rId7"/>
    <p:sldLayoutId id="2147483726" r:id="rId8"/>
    <p:sldLayoutId id="2147483727" r:id="rId9"/>
    <p:sldLayoutId id="2147483721" r:id="rId10"/>
    <p:sldLayoutId id="2147483722" r:id="rId11"/>
    <p:sldLayoutId id="214748372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rpt=simage&amp;text=%D0%BD%D0%B5%D0%BC%D0%B5%D1%86%D0%BA%D0%B8%D0%B5%20%D1%84%D0%B8%D1%80%D0%BC%D1%8B%20%D0%B2%20%D0%A0%D0%BE%D1%81%D1%81%D0%B8%D0%B8&amp;img_url=rostov.barahla.net/images/photo/1/20100817/3897082/big/2_c.jpg&amp;spsite=yoshkarola.olx.ru&amp;p=70" TargetMode="External"/><Relationship Id="rId13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12" Type="http://schemas.openxmlformats.org/officeDocument/2006/relationships/hyperlink" Target="http://images.yandex.ru/yandsearch?ed=1&amp;rpt=simage&amp;text=%D0%BD%D0%B5%D0%BC%D0%B5%D1%86%D0%BA%D0%B8%D0%B5%20%D1%84%D0%B8%D1%80%D0%BC%D1%8B%20%D0%B2%20%D0%A0%D0%BE%D1%81%D1%81%D0%B8%D0%B8&amp;img_url=i.infocar.ua/img/news_/38061/foto_001.jpg&amp;spsite=fake-000-1122309.ru&amp;p=90" TargetMode="External"/><Relationship Id="rId2" Type="http://schemas.openxmlformats.org/officeDocument/2006/relationships/hyperlink" Target="http://images.yandex.ru/yandsearch?ed=1&amp;rpt=simage&amp;text=%D0%BD%D0%B5%D0%BC%D0%B5%D1%86%D0%BA%D0%B8%D0%B5%20%D1%84%D0%B8%D1%80%D0%BC%D1%8B%20%D0%B2%20%D0%A0%D0%BE%D1%81%D1%81%D0%B8%D0%B8&amp;img_url=www.etoday.ru/2007/09/24/top10brands_bmw.jpg&amp;spsite=fake-035-3051431.ru&amp;p=2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ed=1&amp;rpt=simage&amp;text=%D0%BD%D0%B5%D0%BC%D0%B5%D1%86%D0%BA%D0%B8%D0%B5%20%D1%84%D0%B8%D1%80%D0%BC%D1%8B%20%D0%B2%20%D0%A0%D0%BE%D1%81%D1%81%D0%B8%D0%B8&amp;img_url=www.tehnari.ru/imagehosting/2009/06/29/206674a48de42b6073.jpg&amp;spsite=fake-032-10468594.ru&amp;p=51" TargetMode="External"/><Relationship Id="rId11" Type="http://schemas.openxmlformats.org/officeDocument/2006/relationships/image" Target="../media/image30.jpeg"/><Relationship Id="rId5" Type="http://schemas.openxmlformats.org/officeDocument/2006/relationships/image" Target="../media/image27.jpeg"/><Relationship Id="rId15" Type="http://schemas.openxmlformats.org/officeDocument/2006/relationships/image" Target="../media/image32.jpeg"/><Relationship Id="rId10" Type="http://schemas.openxmlformats.org/officeDocument/2006/relationships/hyperlink" Target="http://images.yandex.ru/yandsearch?ed=1&amp;rpt=simage&amp;text=%D0%BD%D0%B5%D0%BC%D0%B5%D1%86%D0%BA%D0%B8%D0%B5%20%D1%84%D0%B8%D1%80%D0%BC%D1%8B%20%D0%B2%20%D0%A0%D0%BE%D1%81%D1%81%D0%B8%D0%B8&amp;img_url=www.yes.md/PhotoAlbum/se/981dbda9-8bad-481f-ade2-154db68066eb.jpg&amp;spsite=fake-058-3091059.ru&amp;p=73" TargetMode="External"/><Relationship Id="rId4" Type="http://schemas.openxmlformats.org/officeDocument/2006/relationships/hyperlink" Target="http://images.yandex.ru/yandsearch?ed=1&amp;rpt=simage&amp;text=%D0%BD%D0%B5%D0%BC%D0%B5%D1%86%D0%BA%D0%B8%D0%B5%20%D1%84%D0%B8%D1%80%D0%BC%D1%8B%20%D0%B2%20%D0%A0%D0%BE%D1%81%D1%81%D0%B8%D0%B8&amp;img_url=www.spurtup.com/pic/29/2478/2118/view&amp;spsite=fake-042-3824056.ru&amp;p=48" TargetMode="External"/><Relationship Id="rId9" Type="http://schemas.openxmlformats.org/officeDocument/2006/relationships/image" Target="../media/image29.jpeg"/><Relationship Id="rId14" Type="http://schemas.openxmlformats.org/officeDocument/2006/relationships/hyperlink" Target="http://images.yandex.ru/yandsearch?ed=1&amp;rpt=simage&amp;text=%D0%BD%D0%B5%D0%BC%D0%B5%D1%86%D0%BA%D0%B8%D0%B5%20%D1%84%D0%B8%D1%80%D0%BC%D1%8B%20%D0%B2%20%D0%A0%D0%BE%D1%81%D1%81%D0%B8%D0%B8&amp;img_url=www.fotokritik.ru/photos/old/big/29309.jpg&amp;spsite=fake-063-1227209.ru&amp;p=98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rpt=simage&amp;text=%D0%BD%D0%BE%D0%B2%D1%8B%D0%B5%20%D0%A4%D0%93%D0%9E%D0%A1%20%D0%BF%D0%BE%20%D0%B8%D0%BD%D0%BE%D1%81%D1%82%D1%80%D0%B0%D0%BD%D0%BD%D0%BE%D0%BC%D1%83%20%D1%8F%D0%B7%D1%8B%D0%BA%D1%83&amp;img_url=www.gifted.uconn.edu/Siegle/SelfRegulation/SEC-IMG/lessonb.gif&amp;spsite=fake-055-656818.ru&amp;p=16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rpt=simage&amp;text=%D0%BD%D0%B5%D0%BC%D0%B5%D1%86%D0%BA%D0%BE%D0%B5%20%D0%BF%D0%BE%D1%81%D0%BE%D0%BB%D1%8C%D1%81%D1%82%D0%B2%D0%BE%20%D0%B2%20%D0%A1%D0%B0%D1%80%D0%B0%D1%82%D0%BE%D0%B2%D0%B5&amp;img_url=www.iluki.ru/upload/iblock/271/1467_npadvhover.jpg&amp;spsite=fake-010-9469872.ru&amp;p=62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http://images.yandex.ru/yandsearch?rpt=simage&amp;text=%D0%9F%D0%BE%D1%80%D1%82%D1%80%D0%B5%D1%82%20%D0%9F%D1%83%D1%82%D0%B8%D0%BD%D0%B0%20%D0%B8%20%D0%9C%D0%B5%D1%80%D0%BA%D0%B5%D0%BB%D1%8C&amp;img_url=img-fotki.yandex.ru/get/21/smallville67.18/0_95bc_6a308ddc_XL&amp;spsite=fake-036-9359430.ru&amp;p=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468313" y="0"/>
            <a:ext cx="8208962" cy="280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5724525" y="3644900"/>
            <a:ext cx="341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 sz="2400">
              <a:solidFill>
                <a:schemeClr val="hlink"/>
              </a:solidFill>
            </a:endParaRPr>
          </a:p>
        </p:txBody>
      </p:sp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7000875" y="4071938"/>
            <a:ext cx="18573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автор: </a:t>
            </a:r>
          </a:p>
          <a:p>
            <a:r>
              <a:rPr lang="ru-RU"/>
              <a:t>Жарков А., ученик 9-го класса</a:t>
            </a:r>
          </a:p>
          <a:p>
            <a:r>
              <a:rPr lang="ru-RU"/>
              <a:t>руководитель: Губанова Н.М.</a:t>
            </a:r>
          </a:p>
        </p:txBody>
      </p:sp>
      <p:sp>
        <p:nvSpPr>
          <p:cNvPr id="8197" name="TextBox 7"/>
          <p:cNvSpPr txBox="1">
            <a:spLocks noChangeArrowheads="1"/>
          </p:cNvSpPr>
          <p:nvPr/>
        </p:nvSpPr>
        <p:spPr bwMode="auto">
          <a:xfrm>
            <a:off x="179388" y="620713"/>
            <a:ext cx="85693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/>
              <a:t>Учи немецкий!</a:t>
            </a:r>
          </a:p>
        </p:txBody>
      </p:sp>
      <p:pic>
        <p:nvPicPr>
          <p:cNvPr id="8198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636838"/>
            <a:ext cx="46799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10"/>
          <p:cNvSpPr txBox="1">
            <a:spLocks noChangeArrowheads="1"/>
          </p:cNvSpPr>
          <p:nvPr/>
        </p:nvSpPr>
        <p:spPr bwMode="auto">
          <a:xfrm>
            <a:off x="5759450" y="6211888"/>
            <a:ext cx="33845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ГООУ санаторная школа-интернат г.Петровска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2"/>
          <p:cNvSpPr>
            <a:spLocks noChangeArrowheads="1"/>
          </p:cNvSpPr>
          <p:nvPr/>
        </p:nvSpPr>
        <p:spPr bwMode="auto">
          <a:xfrm>
            <a:off x="2627313" y="2060575"/>
            <a:ext cx="3241675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/>
              <a:t>Немцы- новаторы</a:t>
            </a:r>
          </a:p>
        </p:txBody>
      </p:sp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250825" y="4292600"/>
            <a:ext cx="21971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>
                <a:solidFill>
                  <a:srgbClr val="FF0066"/>
                </a:solidFill>
              </a:rPr>
              <a:t>Gutenberg</a:t>
            </a:r>
            <a:endParaRPr lang="ru-RU" sz="2400">
              <a:solidFill>
                <a:srgbClr val="FF0066"/>
              </a:solidFill>
            </a:endParaRPr>
          </a:p>
        </p:txBody>
      </p:sp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3276600" y="4292600"/>
            <a:ext cx="2519363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>
                <a:solidFill>
                  <a:srgbClr val="FF0066"/>
                </a:solidFill>
              </a:rPr>
              <a:t>Ке</a:t>
            </a:r>
            <a:r>
              <a:rPr lang="en-US" sz="2400">
                <a:solidFill>
                  <a:srgbClr val="FF0066"/>
                </a:solidFill>
              </a:rPr>
              <a:t>ppler</a:t>
            </a:r>
            <a:endParaRPr lang="ru-RU" sz="2400">
              <a:solidFill>
                <a:srgbClr val="FF0066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6696075" y="4286250"/>
            <a:ext cx="2447925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>
                <a:solidFill>
                  <a:srgbClr val="FF0066"/>
                </a:solidFill>
              </a:rPr>
              <a:t>Röntgen</a:t>
            </a:r>
            <a:endParaRPr lang="ru-RU" sz="2400">
              <a:solidFill>
                <a:srgbClr val="FF0066"/>
              </a:solidFill>
            </a:endParaRPr>
          </a:p>
        </p:txBody>
      </p:sp>
      <p:sp>
        <p:nvSpPr>
          <p:cNvPr id="17414" name="Rectangle 12"/>
          <p:cNvSpPr>
            <a:spLocks noChangeArrowheads="1"/>
          </p:cNvSpPr>
          <p:nvPr/>
        </p:nvSpPr>
        <p:spPr bwMode="auto">
          <a:xfrm>
            <a:off x="6156325" y="2133600"/>
            <a:ext cx="262731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>
                <a:solidFill>
                  <a:srgbClr val="FF0066"/>
                </a:solidFill>
              </a:rPr>
              <a:t>Diesel</a:t>
            </a:r>
            <a:endParaRPr lang="ru-RU" sz="2400">
              <a:solidFill>
                <a:srgbClr val="FF0066"/>
              </a:solidFill>
            </a:endParaRPr>
          </a:p>
        </p:txBody>
      </p:sp>
      <p:sp>
        <p:nvSpPr>
          <p:cNvPr id="17415" name="Rectangle 17"/>
          <p:cNvSpPr>
            <a:spLocks noChangeArrowheads="1"/>
          </p:cNvSpPr>
          <p:nvPr/>
        </p:nvSpPr>
        <p:spPr bwMode="auto">
          <a:xfrm>
            <a:off x="468313" y="2276475"/>
            <a:ext cx="18716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>
                <a:solidFill>
                  <a:srgbClr val="FF0066"/>
                </a:solidFill>
              </a:rPr>
              <a:t>К</a:t>
            </a:r>
            <a:r>
              <a:rPr lang="en-US" sz="2400">
                <a:solidFill>
                  <a:srgbClr val="FF0066"/>
                </a:solidFill>
              </a:rPr>
              <a:t>ant</a:t>
            </a:r>
            <a:endParaRPr lang="ru-RU" sz="2400">
              <a:solidFill>
                <a:srgbClr val="FF0066"/>
              </a:solidFill>
            </a:endParaRPr>
          </a:p>
        </p:txBody>
      </p:sp>
      <p:sp>
        <p:nvSpPr>
          <p:cNvPr id="17416" name="Line 20"/>
          <p:cNvSpPr>
            <a:spLocks noChangeShapeType="1"/>
          </p:cNvSpPr>
          <p:nvPr/>
        </p:nvSpPr>
        <p:spPr bwMode="auto">
          <a:xfrm>
            <a:off x="2268538" y="2565400"/>
            <a:ext cx="287337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Line 21"/>
          <p:cNvSpPr>
            <a:spLocks noChangeShapeType="1"/>
          </p:cNvSpPr>
          <p:nvPr/>
        </p:nvSpPr>
        <p:spPr bwMode="auto">
          <a:xfrm flipH="1">
            <a:off x="1547813" y="3357563"/>
            <a:ext cx="1008062" cy="935037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Line 22"/>
          <p:cNvSpPr>
            <a:spLocks noChangeShapeType="1"/>
          </p:cNvSpPr>
          <p:nvPr/>
        </p:nvSpPr>
        <p:spPr bwMode="auto">
          <a:xfrm>
            <a:off x="4356100" y="3357563"/>
            <a:ext cx="0" cy="1008062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9" name="Line 23"/>
          <p:cNvSpPr>
            <a:spLocks noChangeShapeType="1"/>
          </p:cNvSpPr>
          <p:nvPr/>
        </p:nvSpPr>
        <p:spPr bwMode="auto">
          <a:xfrm>
            <a:off x="5508625" y="2565400"/>
            <a:ext cx="576263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0" name="Line 24"/>
          <p:cNvSpPr>
            <a:spLocks noChangeShapeType="1"/>
          </p:cNvSpPr>
          <p:nvPr/>
        </p:nvSpPr>
        <p:spPr bwMode="auto">
          <a:xfrm>
            <a:off x="5508625" y="3357563"/>
            <a:ext cx="1079500" cy="8636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21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2388"/>
            <a:ext cx="1584325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7938"/>
            <a:ext cx="17287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868863"/>
            <a:ext cx="1973262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05213" y="4892675"/>
            <a:ext cx="154305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91350" y="4913313"/>
            <a:ext cx="168433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116013" y="260350"/>
            <a:ext cx="7215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</a:rPr>
              <a:t>Знание немецкого языка даёт возможность развивать бизнес</a:t>
            </a:r>
          </a:p>
        </p:txBody>
      </p:sp>
      <p:pic>
        <p:nvPicPr>
          <p:cNvPr id="18435" name="Рисунок 2" descr="http://im8-tub.yandex.net/i?id=87017052-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643063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3" descr="http://im2-tub.yandex.net/i?id=59148360-0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3929063"/>
            <a:ext cx="15001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4" descr="http://im8-tub.yandex.net/i?id=74111130-1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50" y="1714500"/>
            <a:ext cx="2286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5" descr="http://im5-tub.yandex.net/i?id=50245304-1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29500" y="1643063"/>
            <a:ext cx="121443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6" descr="http://im8-tub.yandex.net/i?id=171278502-04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14500" y="3071813"/>
            <a:ext cx="16430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Рисунок 7" descr="http://im3-tub.yandex.net/i?id=134938684-15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1500" y="4643438"/>
            <a:ext cx="2143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Рисунок 8" descr="http://im4-tub.yandex.net/i?id=10127380-11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071938" y="3857625"/>
            <a:ext cx="164306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TextBox 9"/>
          <p:cNvSpPr txBox="1">
            <a:spLocks noChangeArrowheads="1"/>
          </p:cNvSpPr>
          <p:nvPr/>
        </p:nvSpPr>
        <p:spPr bwMode="auto">
          <a:xfrm>
            <a:off x="2071688" y="2071688"/>
            <a:ext cx="1143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BMW</a:t>
            </a:r>
            <a:endParaRPr lang="ru-RU" sz="2000"/>
          </a:p>
        </p:txBody>
      </p:sp>
      <p:sp>
        <p:nvSpPr>
          <p:cNvPr id="18443" name="TextBox 10"/>
          <p:cNvSpPr txBox="1">
            <a:spLocks noChangeArrowheads="1"/>
          </p:cNvSpPr>
          <p:nvPr/>
        </p:nvSpPr>
        <p:spPr bwMode="auto">
          <a:xfrm>
            <a:off x="0" y="3500438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Hummer</a:t>
            </a:r>
            <a:endParaRPr lang="ru-RU" sz="2400"/>
          </a:p>
        </p:txBody>
      </p: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642938" y="5929313"/>
            <a:ext cx="2000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Audi</a:t>
            </a:r>
            <a:endParaRPr lang="ru-RU" sz="2400"/>
          </a:p>
        </p:txBody>
      </p:sp>
      <p:sp>
        <p:nvSpPr>
          <p:cNvPr id="18445" name="TextBox 12"/>
          <p:cNvSpPr txBox="1">
            <a:spLocks noChangeArrowheads="1"/>
          </p:cNvSpPr>
          <p:nvPr/>
        </p:nvSpPr>
        <p:spPr bwMode="auto">
          <a:xfrm>
            <a:off x="4357688" y="3214688"/>
            <a:ext cx="2428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Zeppelin</a:t>
            </a:r>
            <a:endParaRPr lang="ru-RU" sz="2400"/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7429500" y="3429000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RODEO</a:t>
            </a:r>
            <a:endParaRPr lang="ru-RU" sz="2000"/>
          </a:p>
        </p:txBody>
      </p:sp>
      <p:sp>
        <p:nvSpPr>
          <p:cNvPr id="18447" name="TextBox 14"/>
          <p:cNvSpPr txBox="1">
            <a:spLocks noChangeArrowheads="1"/>
          </p:cNvSpPr>
          <p:nvPr/>
        </p:nvSpPr>
        <p:spPr bwMode="auto">
          <a:xfrm>
            <a:off x="6929438" y="6215063"/>
            <a:ext cx="1428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ADIDAS</a:t>
            </a:r>
            <a:endParaRPr lang="ru-RU" sz="2000"/>
          </a:p>
        </p:txBody>
      </p:sp>
      <p:sp>
        <p:nvSpPr>
          <p:cNvPr id="18448" name="TextBox 15"/>
          <p:cNvSpPr txBox="1">
            <a:spLocks noChangeArrowheads="1"/>
          </p:cNvSpPr>
          <p:nvPr/>
        </p:nvSpPr>
        <p:spPr bwMode="auto">
          <a:xfrm>
            <a:off x="4071938" y="6072188"/>
            <a:ext cx="1643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BOSCH</a:t>
            </a:r>
            <a:endParaRPr lang="ru-RU" sz="200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Немецкий язык в Интернете вытесняет многие другие. </a:t>
            </a:r>
          </a:p>
        </p:txBody>
      </p:sp>
      <p:pic>
        <p:nvPicPr>
          <p:cNvPr id="19459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628775"/>
            <a:ext cx="3168650" cy="2851150"/>
          </a:xfrm>
          <a:noFill/>
        </p:spPr>
      </p:pic>
      <p:pic>
        <p:nvPicPr>
          <p:cNvPr id="1946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1628775"/>
            <a:ext cx="3419475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2349500"/>
            <a:ext cx="25955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827088" y="5157788"/>
            <a:ext cx="6913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 более чем  8 млн. доменных имён, ведущий немецкий домен </a:t>
            </a:r>
            <a:r>
              <a:rPr lang="en-US" sz="2400"/>
              <a:t>.de </a:t>
            </a:r>
            <a:r>
              <a:rPr lang="ru-RU" sz="2400"/>
              <a:t>уступает только расширению  .</a:t>
            </a:r>
            <a:r>
              <a:rPr lang="en-US" sz="2400"/>
              <a:t>com.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395288" y="692150"/>
            <a:ext cx="7993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FF0000"/>
                </a:solidFill>
              </a:rPr>
              <a:t>Немецкий язык не такой сложный как вы думаете</a:t>
            </a:r>
          </a:p>
        </p:txBody>
      </p:sp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1116013" y="1916113"/>
            <a:ext cx="6911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Если вы понимаете что-то из этого …</a:t>
            </a:r>
          </a:p>
        </p:txBody>
      </p:sp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1042988" y="2708275"/>
            <a:ext cx="64817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/>
              <a:t>Meine Schwester hat braunes Haar.</a:t>
            </a:r>
          </a:p>
          <a:p>
            <a:r>
              <a:rPr lang="en-US" sz="2800" b="1" i="1"/>
              <a:t>Sie ist intelligent.</a:t>
            </a:r>
          </a:p>
          <a:p>
            <a:r>
              <a:rPr lang="en-US" sz="2800" b="1" i="1"/>
              <a:t>Sie studiert Medizin in Berlin.</a:t>
            </a:r>
          </a:p>
          <a:p>
            <a:r>
              <a:rPr lang="en-US" sz="2800" b="1" i="1"/>
              <a:t>Sie kann gut singen.</a:t>
            </a:r>
            <a:endParaRPr lang="ru-RU" sz="2800" b="1" i="1"/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1258888" y="5373688"/>
            <a:ext cx="6192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… то вы уже знаете немецкий 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Реализация проекта: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 часах общения</a:t>
            </a:r>
          </a:p>
          <a:p>
            <a:pPr eaLnBrk="1" hangingPunct="1"/>
            <a:r>
              <a:rPr lang="ru-RU" smtClean="0"/>
              <a:t>На уроках немецкого языка</a:t>
            </a:r>
            <a:r>
              <a:rPr lang="en-US" smtClean="0"/>
              <a:t> </a:t>
            </a:r>
            <a:endParaRPr lang="ru-RU" smtClean="0"/>
          </a:p>
          <a:p>
            <a:pPr eaLnBrk="1" hangingPunct="1"/>
            <a:r>
              <a:rPr lang="ru-RU" smtClean="0"/>
              <a:t>В качестве рекламы немецкого языка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772400" cy="14700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smtClean="0"/>
              <a:t>гипотеза</a:t>
            </a: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1989138"/>
            <a:ext cx="7715250" cy="3024187"/>
          </a:xfrm>
        </p:spPr>
        <p:txBody>
          <a:bodyPr/>
          <a:lstStyle/>
          <a:p>
            <a:pPr algn="just" eaLnBrk="1" hangingPunct="1"/>
            <a:r>
              <a:rPr lang="ru-RU" sz="4400" i="1" smtClean="0"/>
              <a:t>Немецкий язык- самый распространённый язык в Европе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i="1" smtClean="0"/>
              <a:t>Цель проекта: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41438"/>
            <a:ext cx="7467600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5400" i="1" smtClean="0"/>
              <a:t>Привлечь внимание к изучению немецкого языка</a:t>
            </a:r>
          </a:p>
        </p:txBody>
      </p:sp>
      <p:pic>
        <p:nvPicPr>
          <p:cNvPr id="1024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3213100"/>
            <a:ext cx="46799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sz="half" idx="1"/>
          </p:nvPr>
        </p:nvSpPr>
        <p:spPr>
          <a:xfrm>
            <a:off x="428625" y="785813"/>
            <a:ext cx="8215313" cy="50720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Интерес к немецкому языку растёт:</a:t>
            </a:r>
          </a:p>
          <a:p>
            <a:pPr eaLnBrk="1" hangingPunct="1">
              <a:buFontTx/>
              <a:buNone/>
            </a:pPr>
            <a:r>
              <a:rPr lang="ru-RU" smtClean="0"/>
              <a:t>Каждый год немецкий язык начинают изучать 15-18 миллионов человек.</a:t>
            </a:r>
            <a:endParaRPr lang="en-US" smtClean="0"/>
          </a:p>
        </p:txBody>
      </p:sp>
      <p:pic>
        <p:nvPicPr>
          <p:cNvPr id="11267" name="Рисунок 5" descr="http://im6-tub.yandex.net/i?id=55812205-1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2698750"/>
            <a:ext cx="4708525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Немецкий язык – это официальный язык в Европейском союзе, используемый для ведения переговоров и саммитов.</a:t>
            </a:r>
          </a:p>
        </p:txBody>
      </p:sp>
      <p:pic>
        <p:nvPicPr>
          <p:cNvPr id="12291" name="Содержимое 5" descr="http://im7-tub.yandex.net/i?id=102499915-01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42938" y="4000500"/>
            <a:ext cx="3538537" cy="2182813"/>
          </a:xfrm>
        </p:spPr>
      </p:pic>
      <p:sp>
        <p:nvSpPr>
          <p:cNvPr id="6147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В.В.Путин премьер-министр России в совершенстве владеет немецким языком.</a:t>
            </a:r>
          </a:p>
        </p:txBody>
      </p:sp>
      <p:pic>
        <p:nvPicPr>
          <p:cNvPr id="12293" name="Содержимое 6" descr="http://im0-tub.yandex.net/i?id=123335626-10">
            <a:hlinkClick r:id="rId4"/>
          </p:cNvPr>
          <p:cNvPicPr>
            <a:picLocks noGrp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5032375" y="3938588"/>
            <a:ext cx="3270250" cy="2187575"/>
          </a:xfrm>
        </p:spPr>
      </p:pic>
      <p:pic>
        <p:nvPicPr>
          <p:cNvPr id="7" name="Picture 11" descr="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1628775"/>
            <a:ext cx="4402138" cy="2151063"/>
          </a:xfrm>
          <a:prstGeom prst="rect">
            <a:avLst/>
          </a:prstGeom>
          <a:solidFill>
            <a:srgbClr val="FF00FF"/>
          </a:solidFill>
          <a:ln w="28575">
            <a:solidFill>
              <a:srgbClr val="FF65FF">
                <a:alpha val="65097"/>
              </a:srgbClr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900113" y="620713"/>
            <a:ext cx="7416800" cy="6667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Зачем учить немецкий ?</a:t>
            </a: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1042988" y="1484313"/>
            <a:ext cx="66246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468313" y="1700213"/>
            <a:ext cx="7273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13317" name="TextBox 12"/>
          <p:cNvSpPr txBox="1">
            <a:spLocks noChangeArrowheads="1"/>
          </p:cNvSpPr>
          <p:nvPr/>
        </p:nvSpPr>
        <p:spPr bwMode="auto">
          <a:xfrm>
            <a:off x="971550" y="981075"/>
            <a:ext cx="71294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Знаете ли вы, что слова</a:t>
            </a:r>
          </a:p>
        </p:txBody>
      </p:sp>
      <p:pic>
        <p:nvPicPr>
          <p:cNvPr id="13318" name="Рисунок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700213"/>
            <a:ext cx="266541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Box 14"/>
          <p:cNvSpPr txBox="1">
            <a:spLocks noChangeArrowheads="1"/>
          </p:cNvSpPr>
          <p:nvPr/>
        </p:nvSpPr>
        <p:spPr bwMode="auto">
          <a:xfrm>
            <a:off x="1116013" y="2997200"/>
            <a:ext cx="1295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дуршлаг</a:t>
            </a:r>
          </a:p>
        </p:txBody>
      </p:sp>
      <p:pic>
        <p:nvPicPr>
          <p:cNvPr id="13320" name="Рисунок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1484313"/>
            <a:ext cx="280828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TextBox 16"/>
          <p:cNvSpPr txBox="1">
            <a:spLocks noChangeArrowheads="1"/>
          </p:cNvSpPr>
          <p:nvPr/>
        </p:nvSpPr>
        <p:spPr bwMode="auto">
          <a:xfrm>
            <a:off x="5003800" y="2924175"/>
            <a:ext cx="1223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автобус</a:t>
            </a:r>
          </a:p>
        </p:txBody>
      </p:sp>
      <p:pic>
        <p:nvPicPr>
          <p:cNvPr id="13322" name="Рисунок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3500438"/>
            <a:ext cx="22510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TextBox 18"/>
          <p:cNvSpPr txBox="1">
            <a:spLocks noChangeArrowheads="1"/>
          </p:cNvSpPr>
          <p:nvPr/>
        </p:nvSpPr>
        <p:spPr bwMode="auto">
          <a:xfrm>
            <a:off x="1042988" y="5516563"/>
            <a:ext cx="1728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парикмахер</a:t>
            </a:r>
          </a:p>
        </p:txBody>
      </p:sp>
      <p:pic>
        <p:nvPicPr>
          <p:cNvPr id="13324" name="Рисунок 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3644900"/>
            <a:ext cx="14954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5" name="TextBox 20"/>
          <p:cNvSpPr txBox="1">
            <a:spLocks noChangeArrowheads="1"/>
          </p:cNvSpPr>
          <p:nvPr/>
        </p:nvSpPr>
        <p:spPr bwMode="auto">
          <a:xfrm>
            <a:off x="6443663" y="5589588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рюкзак</a:t>
            </a:r>
          </a:p>
        </p:txBody>
      </p:sp>
      <p:sp>
        <p:nvSpPr>
          <p:cNvPr id="13326" name="TextBox 21"/>
          <p:cNvSpPr txBox="1">
            <a:spLocks noChangeArrowheads="1"/>
          </p:cNvSpPr>
          <p:nvPr/>
        </p:nvSpPr>
        <p:spPr bwMode="auto">
          <a:xfrm>
            <a:off x="3492500" y="4005263"/>
            <a:ext cx="27352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/>
              <a:t>пришли к нам из немецкого?</a:t>
            </a: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11188" y="260350"/>
            <a:ext cx="741680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600" i="1" dirty="0">
                <a:solidFill>
                  <a:srgbClr val="FF0000"/>
                </a:solidFill>
              </a:rPr>
              <a:t>Немецкий- язык культуры</a:t>
            </a:r>
          </a:p>
        </p:txBody>
      </p:sp>
      <p:pic>
        <p:nvPicPr>
          <p:cNvPr id="14339" name="Picture 10" descr="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196975"/>
            <a:ext cx="3671888" cy="4713288"/>
          </a:xfrm>
          <a:noFill/>
        </p:spPr>
      </p:pic>
      <p:pic>
        <p:nvPicPr>
          <p:cNvPr id="14340" name="Picture 15" descr="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76825" y="1196975"/>
            <a:ext cx="3546475" cy="4741863"/>
          </a:xfrm>
          <a:noFill/>
        </p:spPr>
      </p:pic>
      <p:sp>
        <p:nvSpPr>
          <p:cNvPr id="14341" name="TextBox 11"/>
          <p:cNvSpPr txBox="1">
            <a:spLocks noChangeArrowheads="1"/>
          </p:cNvSpPr>
          <p:nvPr/>
        </p:nvSpPr>
        <p:spPr bwMode="auto">
          <a:xfrm>
            <a:off x="755650" y="6165850"/>
            <a:ext cx="2952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Иоганн Вольфганг Гёте</a:t>
            </a:r>
          </a:p>
        </p:txBody>
      </p:sp>
      <p:sp>
        <p:nvSpPr>
          <p:cNvPr id="14342" name="TextBox 13"/>
          <p:cNvSpPr txBox="1">
            <a:spLocks noChangeArrowheads="1"/>
          </p:cNvSpPr>
          <p:nvPr/>
        </p:nvSpPr>
        <p:spPr bwMode="auto">
          <a:xfrm>
            <a:off x="5580063" y="6165850"/>
            <a:ext cx="3024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Фридрих Шиллер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62937" cy="1143000"/>
          </a:xfrm>
          <a:noFill/>
        </p:spPr>
        <p:txBody>
          <a:bodyPr/>
          <a:lstStyle/>
          <a:p>
            <a:pPr eaLnBrk="1" hangingPunct="1"/>
            <a:r>
              <a:rPr lang="ru-RU" sz="2400" smtClean="0"/>
              <a:t> </a:t>
            </a:r>
          </a:p>
        </p:txBody>
      </p:sp>
      <p:pic>
        <p:nvPicPr>
          <p:cNvPr id="15363" name="Рисунок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04813"/>
            <a:ext cx="43211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3463"/>
            <a:ext cx="450056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Box 12"/>
          <p:cNvSpPr txBox="1">
            <a:spLocks noChangeArrowheads="1"/>
          </p:cNvSpPr>
          <p:nvPr/>
        </p:nvSpPr>
        <p:spPr bwMode="auto">
          <a:xfrm>
            <a:off x="5219700" y="620713"/>
            <a:ext cx="34559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i="1">
                <a:solidFill>
                  <a:srgbClr val="FF0000"/>
                </a:solidFill>
              </a:rPr>
              <a:t>Язык, на котором поют</a:t>
            </a:r>
          </a:p>
        </p:txBody>
      </p:sp>
      <p:sp>
        <p:nvSpPr>
          <p:cNvPr id="15366" name="TextBox 13"/>
          <p:cNvSpPr txBox="1">
            <a:spLocks noChangeArrowheads="1"/>
          </p:cNvSpPr>
          <p:nvPr/>
        </p:nvSpPr>
        <p:spPr bwMode="auto">
          <a:xfrm>
            <a:off x="250825" y="3644900"/>
            <a:ext cx="2592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i="1">
                <a:solidFill>
                  <a:srgbClr val="FF0000"/>
                </a:solidFill>
              </a:rPr>
              <a:t>Rammstein</a:t>
            </a:r>
            <a:endParaRPr lang="ru-RU" sz="2800" i="1">
              <a:solidFill>
                <a:srgbClr val="FF0000"/>
              </a:solidFill>
            </a:endParaRPr>
          </a:p>
        </p:txBody>
      </p:sp>
      <p:sp>
        <p:nvSpPr>
          <p:cNvPr id="15367" name="TextBox 14"/>
          <p:cNvSpPr txBox="1">
            <a:spLocks noChangeArrowheads="1"/>
          </p:cNvSpPr>
          <p:nvPr/>
        </p:nvSpPr>
        <p:spPr bwMode="auto">
          <a:xfrm>
            <a:off x="2268538" y="6165850"/>
            <a:ext cx="23749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i="1">
                <a:solidFill>
                  <a:srgbClr val="FF0000"/>
                </a:solidFill>
              </a:rPr>
              <a:t>Tokio Hotel</a:t>
            </a:r>
            <a:endParaRPr lang="ru-RU" sz="2800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1042988" y="188913"/>
            <a:ext cx="7169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 b="1" i="1">
                <a:solidFill>
                  <a:srgbClr val="FF0000"/>
                </a:solidFill>
              </a:rPr>
              <a:t>Это- язык сказок братьев Гримм</a:t>
            </a:r>
          </a:p>
        </p:txBody>
      </p:sp>
      <p:pic>
        <p:nvPicPr>
          <p:cNvPr id="16387" name="Picture 8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5463" y="3573463"/>
            <a:ext cx="2052637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928688"/>
            <a:ext cx="193516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1311275" y="6589713"/>
            <a:ext cx="7581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/>
              <a:t>         </a:t>
            </a:r>
            <a:endParaRPr lang="ru-RU" sz="2000">
              <a:solidFill>
                <a:schemeClr val="hlink"/>
              </a:solidFill>
            </a:endParaRP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3933825"/>
            <a:ext cx="2376487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1196975"/>
            <a:ext cx="194468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4221163"/>
            <a:ext cx="1655763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1125538"/>
            <a:ext cx="1670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1416</TotalTime>
  <Words>232</Words>
  <Application>Microsoft Office PowerPoint</Application>
  <PresentationFormat>Экран (4:3)</PresentationFormat>
  <Paragraphs>57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Franklin Gothic Book</vt:lpstr>
      <vt:lpstr>Wingdings 2</vt:lpstr>
      <vt:lpstr>Техническая</vt:lpstr>
      <vt:lpstr>Слайд 1</vt:lpstr>
      <vt:lpstr>гипотеза</vt:lpstr>
      <vt:lpstr>Цель проекта:</vt:lpstr>
      <vt:lpstr>Слайд 4</vt:lpstr>
      <vt:lpstr>Немецкий язык – это официальный язык в Европейском союзе, используемый для ведения переговоров и саммитов.</vt:lpstr>
      <vt:lpstr>Слайд 6</vt:lpstr>
      <vt:lpstr>Слайд 7</vt:lpstr>
      <vt:lpstr> </vt:lpstr>
      <vt:lpstr>Слайд 9</vt:lpstr>
      <vt:lpstr>Слайд 10</vt:lpstr>
      <vt:lpstr>Слайд 11</vt:lpstr>
      <vt:lpstr>Немецкий язык в Интернете вытесняет многие другие. </vt:lpstr>
      <vt:lpstr>Слайд 13</vt:lpstr>
      <vt:lpstr>Реализация проекта: </vt:lpstr>
    </vt:vector>
  </TitlesOfParts>
  <Company>_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_</dc:creator>
  <cp:lastModifiedBy>user</cp:lastModifiedBy>
  <cp:revision>111</cp:revision>
  <dcterms:created xsi:type="dcterms:W3CDTF">2005-02-25T09:07:57Z</dcterms:created>
  <dcterms:modified xsi:type="dcterms:W3CDTF">2013-02-20T05:54:19Z</dcterms:modified>
</cp:coreProperties>
</file>