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75" r:id="rId2"/>
    <p:sldId id="257" r:id="rId3"/>
    <p:sldId id="258" r:id="rId4"/>
    <p:sldId id="280" r:id="rId5"/>
    <p:sldId id="277" r:id="rId6"/>
    <p:sldId id="256" r:id="rId7"/>
    <p:sldId id="260" r:id="rId8"/>
    <p:sldId id="264" r:id="rId9"/>
    <p:sldId id="267" r:id="rId10"/>
    <p:sldId id="266" r:id="rId11"/>
    <p:sldId id="273" r:id="rId12"/>
    <p:sldId id="278" r:id="rId13"/>
    <p:sldId id="270" r:id="rId14"/>
    <p:sldId id="268" r:id="rId15"/>
    <p:sldId id="281" r:id="rId16"/>
    <p:sldId id="282" r:id="rId17"/>
    <p:sldId id="271" r:id="rId18"/>
    <p:sldId id="279" r:id="rId19"/>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FF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autoAdjust="0"/>
    <p:restoredTop sz="94660" autoAdjust="0"/>
  </p:normalViewPr>
  <p:slideViewPr>
    <p:cSldViewPr>
      <p:cViewPr>
        <p:scale>
          <a:sx n="90" d="100"/>
          <a:sy n="90" d="100"/>
        </p:scale>
        <p:origin x="-270" y="-3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F30C0036-5B3A-48EE-B1CA-5FA223F381A2}" type="datetimeFigureOut">
              <a:rPr lang="ru-RU"/>
              <a:pPr>
                <a:defRPr/>
              </a:pPr>
              <a:t>20.09.2010</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0219F79B-10C3-4E06-A414-B49E1A4265CF}"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Образ слайда 1"/>
          <p:cNvSpPr>
            <a:spLocks noGrp="1" noRot="1" noChangeAspect="1" noTextEdit="1"/>
          </p:cNvSpPr>
          <p:nvPr>
            <p:ph type="sldImg"/>
          </p:nvPr>
        </p:nvSpPr>
        <p:spPr bwMode="auto">
          <a:noFill/>
          <a:ln>
            <a:solidFill>
              <a:srgbClr val="000000"/>
            </a:solidFill>
            <a:miter lim="800000"/>
            <a:headEnd/>
            <a:tailEnd/>
          </a:ln>
        </p:spPr>
      </p:sp>
      <p:sp>
        <p:nvSpPr>
          <p:cNvPr id="21507"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29700"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F2C0083-7E80-42C5-A5A9-6281D092CF7E}" type="slidenum">
              <a:rPr lang="ru-RU" smtClean="0"/>
              <a:pPr fontAlgn="base">
                <a:spcBef>
                  <a:spcPct val="0"/>
                </a:spcBef>
                <a:spcAft>
                  <a:spcPct val="0"/>
                </a:spcAft>
                <a:defRPr/>
              </a:pPr>
              <a:t>11</a:t>
            </a:fld>
            <a:endParaRPr 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E01339F6-D39C-407A-8B29-B59E40D782B6}" type="datetimeFigureOut">
              <a:rPr lang="ru-RU"/>
              <a:pPr>
                <a:defRPr/>
              </a:pPr>
              <a:t>20.09.2010</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E8DBE6AF-88FD-4633-84DF-5FA9774690CB}" type="slidenum">
              <a:rPr lang="ru-RU"/>
              <a:pPr>
                <a:defRPr/>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1C73D163-DFEA-4DC6-81DE-DF42684FE27C}" type="datetimeFigureOut">
              <a:rPr lang="ru-RU"/>
              <a:pPr>
                <a:defRPr/>
              </a:pPr>
              <a:t>20.09.2010</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CA994EDD-418D-4610-8156-71328994FFD1}" type="slidenum">
              <a:rPr lang="ru-RU"/>
              <a:pPr>
                <a:defRPr/>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409EE2D8-9471-4653-A6F4-D94E308D1D81}" type="datetimeFigureOut">
              <a:rPr lang="ru-RU"/>
              <a:pPr>
                <a:defRPr/>
              </a:pPr>
              <a:t>20.09.2010</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DEE89523-7CB8-42C7-980F-D30B15CCD251}" type="slidenum">
              <a:rPr lang="ru-RU"/>
              <a:pPr>
                <a:defRPr/>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0D5B04A8-FC87-4075-BAE4-5996B8E7F01A}" type="datetimeFigureOut">
              <a:rPr lang="ru-RU"/>
              <a:pPr>
                <a:defRPr/>
              </a:pPr>
              <a:t>20.09.2010</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0534266E-DA1B-44E9-80CD-C34E056B59D4}" type="slidenum">
              <a:rPr lang="ru-RU"/>
              <a:pPr>
                <a:defRPr/>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E8EE8B41-B614-400C-8922-3C264BF93B29}" type="datetimeFigureOut">
              <a:rPr lang="ru-RU"/>
              <a:pPr>
                <a:defRPr/>
              </a:pPr>
              <a:t>20.09.2010</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8D40B8E5-CD55-47EE-A16C-23F2B6379FC0}" type="slidenum">
              <a:rPr lang="ru-RU"/>
              <a:pPr>
                <a:defRPr/>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431E704B-14C3-418E-960B-38CBC97EEA56}" type="datetimeFigureOut">
              <a:rPr lang="ru-RU"/>
              <a:pPr>
                <a:defRPr/>
              </a:pPr>
              <a:t>20.09.2010</a:t>
            </a:fld>
            <a:endParaRPr lang="ru-RU" dirty="0"/>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10EE9E5E-7A48-4119-A1A7-45A166AB0C72}" type="slidenum">
              <a:rPr lang="ru-RU"/>
              <a:pPr>
                <a:defRPr/>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37497B91-9B4A-4182-985E-1C5FE8908C3F}" type="datetimeFigureOut">
              <a:rPr lang="ru-RU"/>
              <a:pPr>
                <a:defRPr/>
              </a:pPr>
              <a:t>20.09.2010</a:t>
            </a:fld>
            <a:endParaRPr lang="ru-RU" dirty="0"/>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B75ECA6B-193E-4D7D-82A5-87A1E988685D}" type="slidenum">
              <a:rPr lang="ru-RU"/>
              <a:pPr>
                <a:defRPr/>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3C54F217-332D-4F85-BAE6-3F5164C72C99}" type="datetimeFigureOut">
              <a:rPr lang="ru-RU"/>
              <a:pPr>
                <a:defRPr/>
              </a:pPr>
              <a:t>20.09.2010</a:t>
            </a:fld>
            <a:endParaRPr lang="ru-RU" dirty="0"/>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3B3E055E-2915-4E83-B353-625711A7C219}" type="slidenum">
              <a:rPr lang="ru-RU"/>
              <a:pPr>
                <a:defRPr/>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26A0020C-5884-47A3-B1C8-8174C8A3B731}" type="datetimeFigureOut">
              <a:rPr lang="ru-RU"/>
              <a:pPr>
                <a:defRPr/>
              </a:pPr>
              <a:t>20.09.2010</a:t>
            </a:fld>
            <a:endParaRPr lang="ru-RU" dirty="0"/>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BE2DD58B-F5A9-4C17-8F7D-324711777684}" type="slidenum">
              <a:rPr lang="ru-RU"/>
              <a:pPr>
                <a:defRPr/>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6CF6485B-76A2-420C-B748-72BC9B6C935A}" type="datetimeFigureOut">
              <a:rPr lang="ru-RU"/>
              <a:pPr>
                <a:defRPr/>
              </a:pPr>
              <a:t>20.09.2010</a:t>
            </a:fld>
            <a:endParaRPr lang="ru-RU" dirty="0"/>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2EF1F21D-0109-46F2-BA24-C05613828239}" type="slidenum">
              <a:rPr lang="ru-RU"/>
              <a:pPr>
                <a:defRPr/>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8557397C-D918-4CAF-8225-6DE4549082D4}" type="datetimeFigureOut">
              <a:rPr lang="ru-RU"/>
              <a:pPr>
                <a:defRPr/>
              </a:pPr>
              <a:t>20.09.2010</a:t>
            </a:fld>
            <a:endParaRPr lang="ru-RU" dirty="0"/>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3A73A822-DB6A-465F-9465-1FB96678BC57}" type="slidenum">
              <a:rPr lang="ru-RU"/>
              <a:pPr>
                <a:defRPr/>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0000" b="-10000"/>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003C8447-0F1C-4F80-8DFA-642E27CAFDA9}" type="datetimeFigureOut">
              <a:rPr lang="ru-RU"/>
              <a:pPr>
                <a:defRPr/>
              </a:pPr>
              <a:t>20.09.2010</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422B16FB-B50C-4B0C-BABA-D8ED26E89066}" type="slidenum">
              <a:rPr lang="ru-RU"/>
              <a:pPr>
                <a:defRPr/>
              </a:pPr>
              <a:t>‹#›</a:t>
            </a:fld>
            <a:endParaRPr lang="ru-RU" dirty="0"/>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18.xml.rels><?xml version="1.0" encoding="UTF-8" standalone="yes"?>
<Relationships xmlns="http://schemas.openxmlformats.org/package/2006/relationships"><Relationship Id="rId3" Type="http://schemas.openxmlformats.org/officeDocument/2006/relationships/hyperlink" Target="http://www.otvoyna.ru/deti.htm" TargetMode="External"/><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hyperlink" Target="http://www.screen.ru/school/war/children.htm" TargetMode="External"/><Relationship Id="rId4" Type="http://schemas.openxmlformats.org/officeDocument/2006/relationships/hyperlink" Target="http://images.yandex.ru/yandsearch?text=%D0%B4%D0%B5%D1%82%D0%B8%20%D0%B2%20%D0%BA%D0%BE%D0%BD%D1%86%D0%BB%D0%B0%D0%B3%D0%B5%D1%80%D1%8F%D1%85&amp;stype=image"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3.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Прямоугольник 2"/>
          <p:cNvSpPr/>
          <p:nvPr/>
        </p:nvSpPr>
        <p:spPr>
          <a:xfrm>
            <a:off x="3000364" y="285728"/>
            <a:ext cx="5829604" cy="3416320"/>
          </a:xfrm>
          <a:prstGeom prst="rect">
            <a:avLst/>
          </a:prstGeom>
          <a:noFill/>
        </p:spPr>
        <p:txBody>
          <a:bodyPr>
            <a:spAutoFit/>
          </a:bodyPr>
          <a:lstStyle/>
          <a:p>
            <a:pPr algn="ctr" fontAlgn="auto">
              <a:spcBef>
                <a:spcPts val="0"/>
              </a:spcBef>
              <a:spcAft>
                <a:spcPts val="0"/>
              </a:spcAft>
              <a:defRPr/>
            </a:pPr>
            <a:r>
              <a:rPr lang="ru-RU" sz="7200" b="1" dirty="0">
                <a:ln w="10541" cmpd="sng">
                  <a:solidFill>
                    <a:schemeClr val="tx2">
                      <a:lumMod val="5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glow rad="228600">
                    <a:schemeClr val="accent1">
                      <a:satMod val="175000"/>
                      <a:alpha val="40000"/>
                    </a:schemeClr>
                  </a:glow>
                  <a:reflection blurRad="6350" stA="55000" endA="300" endPos="45500" dir="5400000" sy="-100000" algn="bl" rotWithShape="0"/>
                </a:effectLst>
                <a:latin typeface="+mn-lt"/>
              </a:rPr>
              <a:t>Детство ,</a:t>
            </a:r>
          </a:p>
          <a:p>
            <a:pPr algn="ctr" fontAlgn="auto">
              <a:spcBef>
                <a:spcPts val="0"/>
              </a:spcBef>
              <a:spcAft>
                <a:spcPts val="0"/>
              </a:spcAft>
              <a:defRPr/>
            </a:pPr>
            <a:r>
              <a:rPr lang="ru-RU" sz="7200" b="1" dirty="0">
                <a:ln w="10541" cmpd="sng">
                  <a:solidFill>
                    <a:schemeClr val="tx2">
                      <a:lumMod val="5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glow rad="228600">
                    <a:schemeClr val="accent1">
                      <a:satMod val="175000"/>
                      <a:alpha val="40000"/>
                    </a:schemeClr>
                  </a:glow>
                  <a:reflection blurRad="6350" stA="55000" endA="300" endPos="45500" dir="5400000" sy="-100000" algn="bl" rotWithShape="0"/>
                </a:effectLst>
                <a:latin typeface="+mn-lt"/>
              </a:rPr>
              <a:t>опаленное </a:t>
            </a:r>
          </a:p>
          <a:p>
            <a:pPr algn="ctr" fontAlgn="auto">
              <a:spcBef>
                <a:spcPts val="0"/>
              </a:spcBef>
              <a:spcAft>
                <a:spcPts val="0"/>
              </a:spcAft>
              <a:defRPr/>
            </a:pPr>
            <a:r>
              <a:rPr lang="ru-RU" sz="7200" b="1" dirty="0">
                <a:ln w="10541" cmpd="sng">
                  <a:solidFill>
                    <a:schemeClr val="tx2">
                      <a:lumMod val="5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glow rad="228600">
                    <a:schemeClr val="accent1">
                      <a:satMod val="175000"/>
                      <a:alpha val="40000"/>
                    </a:schemeClr>
                  </a:glow>
                  <a:reflection blurRad="6350" stA="55000" endA="300" endPos="45500" dir="5400000" sy="-100000" algn="bl" rotWithShape="0"/>
                </a:effectLst>
                <a:latin typeface="+mn-lt"/>
              </a:rPr>
              <a:t>войной.</a:t>
            </a:r>
          </a:p>
        </p:txBody>
      </p:sp>
      <p:pic>
        <p:nvPicPr>
          <p:cNvPr id="2051" name="Picture 14" descr="blitz-c"/>
          <p:cNvPicPr>
            <a:picLocks noChangeAspect="1" noChangeArrowheads="1"/>
          </p:cNvPicPr>
          <p:nvPr/>
        </p:nvPicPr>
        <p:blipFill>
          <a:blip r:embed="rId2"/>
          <a:srcRect/>
          <a:stretch>
            <a:fillRect/>
          </a:stretch>
        </p:blipFill>
        <p:spPr bwMode="auto">
          <a:xfrm>
            <a:off x="0" y="5791200"/>
            <a:ext cx="9144000" cy="1066800"/>
          </a:xfrm>
          <a:prstGeom prst="rect">
            <a:avLst/>
          </a:prstGeom>
          <a:noFill/>
          <a:ln w="9525">
            <a:noFill/>
            <a:miter lim="800000"/>
            <a:headEnd/>
            <a:tailEnd/>
          </a:ln>
        </p:spPr>
      </p:pic>
      <p:sp>
        <p:nvSpPr>
          <p:cNvPr id="5" name="TextBox 4"/>
          <p:cNvSpPr txBox="1">
            <a:spLocks noChangeArrowheads="1"/>
          </p:cNvSpPr>
          <p:nvPr/>
        </p:nvSpPr>
        <p:spPr bwMode="auto">
          <a:xfrm>
            <a:off x="2071688" y="3786188"/>
            <a:ext cx="6000750" cy="646112"/>
          </a:xfrm>
          <a:prstGeom prst="rect">
            <a:avLst/>
          </a:prstGeom>
          <a:noFill/>
          <a:ln w="9525">
            <a:noFill/>
            <a:miter lim="800000"/>
            <a:headEnd/>
            <a:tailEnd/>
          </a:ln>
        </p:spPr>
        <p:txBody>
          <a:bodyPr>
            <a:spAutoFit/>
          </a:bodyPr>
          <a:lstStyle/>
          <a:p>
            <a:pPr algn="ctr"/>
            <a:r>
              <a:rPr lang="ru-RU">
                <a:solidFill>
                  <a:srgbClr val="002060"/>
                </a:solidFill>
                <a:latin typeface="Calibri" pitchFamily="34" charset="0"/>
                <a:cs typeface="Times New Roman" pitchFamily="18" charset="0"/>
              </a:rPr>
              <a:t>Вам, девчонкам и мальчишкам </a:t>
            </a:r>
            <a:r>
              <a:rPr lang="en-US">
                <a:solidFill>
                  <a:srgbClr val="002060"/>
                </a:solidFill>
                <a:latin typeface="Calibri" pitchFamily="34" charset="0"/>
                <a:cs typeface="Times New Roman" pitchFamily="18" charset="0"/>
              </a:rPr>
              <a:t>XX</a:t>
            </a:r>
            <a:r>
              <a:rPr lang="ru-RU">
                <a:solidFill>
                  <a:srgbClr val="002060"/>
                </a:solidFill>
                <a:latin typeface="Calibri" pitchFamily="34" charset="0"/>
                <a:cs typeface="Times New Roman" pitchFamily="18" charset="0"/>
              </a:rPr>
              <a:t> века, чьё детство закончилось с приходом войны, посвящается…</a:t>
            </a:r>
            <a:endParaRPr lang="ru-RU">
              <a:solidFill>
                <a:srgbClr val="002060"/>
              </a:solidFill>
            </a:endParaRPr>
          </a:p>
        </p:txBody>
      </p:sp>
      <p:sp>
        <p:nvSpPr>
          <p:cNvPr id="2054" name="Text Box 6"/>
          <p:cNvSpPr txBox="1">
            <a:spLocks noChangeArrowheads="1"/>
          </p:cNvSpPr>
          <p:nvPr/>
        </p:nvSpPr>
        <p:spPr bwMode="auto">
          <a:xfrm>
            <a:off x="4787900" y="4581525"/>
            <a:ext cx="4249738" cy="1096963"/>
          </a:xfrm>
          <a:prstGeom prst="rect">
            <a:avLst/>
          </a:prstGeom>
          <a:noFill/>
          <a:ln w="9525">
            <a:noFill/>
            <a:miter lim="800000"/>
            <a:headEnd/>
            <a:tailEnd/>
          </a:ln>
          <a:effectLst/>
        </p:spPr>
        <p:txBody>
          <a:bodyPr>
            <a:spAutoFit/>
          </a:bodyPr>
          <a:lstStyle/>
          <a:p>
            <a:pPr algn="r"/>
            <a:r>
              <a:rPr lang="ru-RU" sz="1200">
                <a:effectLst>
                  <a:outerShdw blurRad="38100" dist="38100" dir="2700000" algn="tl">
                    <a:srgbClr val="C0C0C0"/>
                  </a:outerShdw>
                </a:effectLst>
              </a:rPr>
              <a:t>Презентация к часу общения, подготовленная</a:t>
            </a:r>
          </a:p>
          <a:p>
            <a:pPr algn="r"/>
            <a:r>
              <a:rPr lang="ru-RU" sz="1200" b="1">
                <a:effectLst>
                  <a:outerShdw blurRad="38100" dist="38100" dir="2700000" algn="tl">
                    <a:srgbClr val="C0C0C0"/>
                  </a:outerShdw>
                </a:effectLst>
              </a:rPr>
              <a:t>Куприяновой Л. М.,</a:t>
            </a:r>
          </a:p>
          <a:p>
            <a:pPr algn="r"/>
            <a:r>
              <a:rPr lang="ru-RU" sz="1200">
                <a:effectLst>
                  <a:outerShdw blurRad="38100" dist="38100" dir="2700000" algn="tl">
                    <a:srgbClr val="C0C0C0"/>
                  </a:outerShdw>
                </a:effectLst>
              </a:rPr>
              <a:t>классным руководителем 10-б класса ГООУ санаторной школы-интерната г. Петровска</a:t>
            </a:r>
            <a:endParaRPr lang="ru-RU" sz="1200"/>
          </a:p>
          <a:p>
            <a:pPr algn="r">
              <a:spcBef>
                <a:spcPct val="50000"/>
              </a:spcBef>
            </a:pPr>
            <a:endParaRPr lang="ru-RU" sz="12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6" name="TextBox 5"/>
          <p:cNvSpPr txBox="1">
            <a:spLocks noChangeArrowheads="1"/>
          </p:cNvSpPr>
          <p:nvPr/>
        </p:nvSpPr>
        <p:spPr bwMode="auto">
          <a:xfrm>
            <a:off x="1071563" y="428625"/>
            <a:ext cx="7215187" cy="523875"/>
          </a:xfrm>
          <a:prstGeom prst="rect">
            <a:avLst/>
          </a:prstGeom>
          <a:noFill/>
          <a:ln w="9525">
            <a:noFill/>
            <a:miter lim="800000"/>
            <a:headEnd/>
            <a:tailEnd/>
          </a:ln>
        </p:spPr>
        <p:txBody>
          <a:bodyPr>
            <a:spAutoFit/>
          </a:bodyPr>
          <a:lstStyle/>
          <a:p>
            <a:pPr algn="ctr"/>
            <a:r>
              <a:rPr lang="ru-RU" sz="2800" b="1">
                <a:solidFill>
                  <a:srgbClr val="002060"/>
                </a:solidFill>
                <a:latin typeface="Calibri" pitchFamily="34" charset="0"/>
              </a:rPr>
              <a:t>Война закалила нас.</a:t>
            </a:r>
          </a:p>
        </p:txBody>
      </p:sp>
      <p:pic>
        <p:nvPicPr>
          <p:cNvPr id="11268" name="Picture 7" descr="C:\Documents and Settings\user\Рабочий стол\Новая папка (8)\Рисунок15.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529263" y="928688"/>
            <a:ext cx="3257550" cy="3214687"/>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 name="Рисунок 2"/>
          <p:cNvPicPr>
            <a:picLocks noChangeAspect="1"/>
          </p:cNvPicPr>
          <p:nvPr/>
        </p:nvPicPr>
        <p:blipFill>
          <a:blip r:embed="rId4">
            <a:extLst>
              <a:ext uri="{28A0092B-C50C-407E-A947-70E740481C1C}">
                <a14:useLocalDpi xmlns:a14="http://schemas.microsoft.com/office/drawing/2010/main" xmlns="" val="0"/>
              </a:ext>
            </a:extLst>
          </a:blip>
          <a:srcRect/>
          <a:stretch>
            <a:fillRect/>
          </a:stretch>
        </p:blipFill>
        <p:spPr bwMode="auto">
          <a:xfrm>
            <a:off x="755650" y="1019175"/>
            <a:ext cx="3259138" cy="450850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269" name="Рисунок 1"/>
          <p:cNvPicPr>
            <a:picLocks noChangeAspect="1"/>
          </p:cNvPicPr>
          <p:nvPr/>
        </p:nvPicPr>
        <p:blipFill>
          <a:blip r:embed="rId5">
            <a:extLst>
              <a:ext uri="{28A0092B-C50C-407E-A947-70E740481C1C}">
                <a14:useLocalDpi xmlns:a14="http://schemas.microsoft.com/office/drawing/2010/main" xmlns="" val="0"/>
              </a:ext>
            </a:extLst>
          </a:blip>
          <a:srcRect/>
          <a:stretch>
            <a:fillRect/>
          </a:stretch>
        </p:blipFill>
        <p:spPr bwMode="auto">
          <a:xfrm>
            <a:off x="3563938" y="3644900"/>
            <a:ext cx="4403725" cy="290195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1268"/>
                                        </p:tgtEl>
                                        <p:attrNameLst>
                                          <p:attrName>style.visibility</p:attrName>
                                        </p:attrNameLst>
                                      </p:cBhvr>
                                      <p:to>
                                        <p:strVal val="visible"/>
                                      </p:to>
                                    </p:set>
                                    <p:animEffect transition="in" filter="fade">
                                      <p:cBhvr>
                                        <p:cTn id="13" dur="500"/>
                                        <p:tgtEl>
                                          <p:spTgt spid="11268"/>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1269"/>
                                        </p:tgtEl>
                                        <p:attrNameLst>
                                          <p:attrName>style.visibility</p:attrName>
                                        </p:attrNameLst>
                                      </p:cBhvr>
                                      <p:to>
                                        <p:strVal val="visible"/>
                                      </p:to>
                                    </p:set>
                                    <p:animEffect transition="in" filter="fade">
                                      <p:cBhvr>
                                        <p:cTn id="17" dur="500"/>
                                        <p:tgtEl>
                                          <p:spTgt spid="11269"/>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857250" y="214313"/>
            <a:ext cx="7500938" cy="954087"/>
          </a:xfrm>
          <a:prstGeom prst="rect">
            <a:avLst/>
          </a:prstGeom>
          <a:noFill/>
          <a:ln w="9525">
            <a:noFill/>
            <a:miter lim="800000"/>
            <a:headEnd/>
            <a:tailEnd/>
          </a:ln>
        </p:spPr>
        <p:txBody>
          <a:bodyPr>
            <a:spAutoFit/>
          </a:bodyPr>
          <a:lstStyle/>
          <a:p>
            <a:pPr algn="ctr"/>
            <a:r>
              <a:rPr lang="ru-RU" sz="2800" b="1">
                <a:solidFill>
                  <a:srgbClr val="002060"/>
                </a:solidFill>
                <a:latin typeface="Calibri" pitchFamily="34" charset="0"/>
              </a:rPr>
              <a:t>Они вместе со взрослыми несли  все тяготы в условиях блокады.</a:t>
            </a:r>
          </a:p>
        </p:txBody>
      </p:sp>
      <p:pic>
        <p:nvPicPr>
          <p:cNvPr id="12291" name="Рисунок 1"/>
          <p:cNvPicPr>
            <a:picLocks noChangeAspect="1"/>
          </p:cNvPicPr>
          <p:nvPr/>
        </p:nvPicPr>
        <p:blipFill>
          <a:blip r:embed="rId4">
            <a:extLst>
              <a:ext uri="{28A0092B-C50C-407E-A947-70E740481C1C}">
                <a14:useLocalDpi xmlns:a14="http://schemas.microsoft.com/office/drawing/2010/main" xmlns="" val="0"/>
              </a:ext>
            </a:extLst>
          </a:blip>
          <a:srcRect/>
          <a:stretch>
            <a:fillRect/>
          </a:stretch>
        </p:blipFill>
        <p:spPr bwMode="auto">
          <a:xfrm>
            <a:off x="788988" y="1341438"/>
            <a:ext cx="7637462" cy="4841875"/>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par>
                                <p:cTn id="10" presetID="6" presetClass="entr" presetSubtype="16" fill="hold" nodeType="withEffect">
                                  <p:stCondLst>
                                    <p:cond delay="0"/>
                                  </p:stCondLst>
                                  <p:childTnLst>
                                    <p:set>
                                      <p:cBhvr>
                                        <p:cTn id="11" dur="1" fill="hold">
                                          <p:stCondLst>
                                            <p:cond delay="0"/>
                                          </p:stCondLst>
                                        </p:cTn>
                                        <p:tgtEl>
                                          <p:spTgt spid="12291"/>
                                        </p:tgtEl>
                                        <p:attrNameLst>
                                          <p:attrName>style.visibility</p:attrName>
                                        </p:attrNameLst>
                                      </p:cBhvr>
                                      <p:to>
                                        <p:strVal val="visible"/>
                                      </p:to>
                                    </p:set>
                                    <p:animEffect transition="in" filter="circle(in)">
                                      <p:cBhvr>
                                        <p:cTn id="12" dur="2000"/>
                                        <p:tgtEl>
                                          <p:spTgt spid="12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13314" name="Прямоугольник 4"/>
          <p:cNvSpPr>
            <a:spLocks noChangeArrowheads="1"/>
          </p:cNvSpPr>
          <p:nvPr/>
        </p:nvSpPr>
        <p:spPr bwMode="auto">
          <a:xfrm>
            <a:off x="5286375" y="6199188"/>
            <a:ext cx="3429000" cy="373062"/>
          </a:xfrm>
          <a:prstGeom prst="rect">
            <a:avLst/>
          </a:prstGeom>
          <a:noFill/>
          <a:ln w="9525">
            <a:noFill/>
            <a:miter lim="800000"/>
            <a:headEnd/>
            <a:tailEnd/>
          </a:ln>
        </p:spPr>
        <p:txBody>
          <a:bodyPr>
            <a:spAutoFit/>
          </a:bodyPr>
          <a:lstStyle/>
          <a:p>
            <a:r>
              <a:rPr lang="be-BY">
                <a:latin typeface="Calibri" pitchFamily="34" charset="0"/>
              </a:rPr>
              <a:t>                     </a:t>
            </a:r>
            <a:endParaRPr lang="be-BY" b="1">
              <a:latin typeface="Calibri" pitchFamily="34" charset="0"/>
            </a:endParaRPr>
          </a:p>
        </p:txBody>
      </p:sp>
      <p:sp>
        <p:nvSpPr>
          <p:cNvPr id="6" name="TextBox 5"/>
          <p:cNvSpPr txBox="1">
            <a:spLocks noChangeArrowheads="1"/>
          </p:cNvSpPr>
          <p:nvPr/>
        </p:nvSpPr>
        <p:spPr bwMode="auto">
          <a:xfrm>
            <a:off x="1357313" y="571500"/>
            <a:ext cx="6500812" cy="579438"/>
          </a:xfrm>
          <a:prstGeom prst="rect">
            <a:avLst/>
          </a:prstGeom>
          <a:noFill/>
          <a:ln w="9525">
            <a:noFill/>
            <a:miter lim="800000"/>
            <a:headEnd/>
            <a:tailEnd/>
          </a:ln>
        </p:spPr>
        <p:txBody>
          <a:bodyPr>
            <a:spAutoFit/>
          </a:bodyPr>
          <a:lstStyle/>
          <a:p>
            <a:pPr algn="ctr"/>
            <a:r>
              <a:rPr lang="ru-RU" sz="3200" b="1" i="1">
                <a:solidFill>
                  <a:srgbClr val="7030A0"/>
                </a:solidFill>
                <a:latin typeface="Calibri" pitchFamily="34" charset="0"/>
              </a:rPr>
              <a:t>«Дети</a:t>
            </a:r>
            <a:r>
              <a:rPr lang="ru-RU" sz="3200" b="1" i="1">
                <a:solidFill>
                  <a:srgbClr val="7030A0"/>
                </a:solidFill>
              </a:rPr>
              <a:t> -</a:t>
            </a:r>
            <a:r>
              <a:rPr lang="ru-RU" sz="3200" b="1" i="1">
                <a:solidFill>
                  <a:srgbClr val="7030A0"/>
                </a:solidFill>
                <a:latin typeface="Calibri" pitchFamily="34" charset="0"/>
              </a:rPr>
              <a:t> труженики тыла»</a:t>
            </a:r>
          </a:p>
        </p:txBody>
      </p:sp>
      <p:pic>
        <p:nvPicPr>
          <p:cNvPr id="8" name="Picture 6" descr="C:\Documents and Settings\user\Рабочий стол\Новая папка (8)\Рисунок19.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430713" y="1268413"/>
            <a:ext cx="3451225" cy="500062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5" descr="C:\Documents and Settings\user\Рабочий стол\8286-8.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08000" y="1293813"/>
            <a:ext cx="3929063" cy="339407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17" name="Picture 6" descr="C:\Documents and Settings\user\Рабочий стол\Новая папка (8)\Рисунок17.png"/>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1979613" y="3554413"/>
            <a:ext cx="2903537" cy="3017837"/>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9" presetClass="entr" presetSubtype="0" ac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6"/>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6"/>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6"/>
                                        </p:tgtEl>
                                        <p:attrNameLst>
                                          <p:attrName>ppt_y</p:attrName>
                                        </p:attrNameLst>
                                      </p:cBhvr>
                                      <p:tavLst>
                                        <p:tav tm="0">
                                          <p:val>
                                            <p:strVal val="#ppt_y"/>
                                          </p:val>
                                        </p:tav>
                                        <p:tav tm="100000">
                                          <p:val>
                                            <p:strVal val="#ppt_y"/>
                                          </p:val>
                                        </p:tav>
                                      </p:tavLst>
                                    </p:anim>
                                  </p:childTnLst>
                                </p:cTn>
                              </p:par>
                              <p:par>
                                <p:cTn id="11" presetID="22" presetClass="entr" presetSubtype="4" fill="hold" nodeType="withEffect">
                                  <p:stCondLst>
                                    <p:cond delay="0"/>
                                  </p:stCondLst>
                                  <p:childTnLst>
                                    <p:set>
                                      <p:cBhvr>
                                        <p:cTn id="12" dur="1" fill="hold">
                                          <p:stCondLst>
                                            <p:cond delay="0"/>
                                          </p:stCondLst>
                                        </p:cTn>
                                        <p:tgtEl>
                                          <p:spTgt spid="13317"/>
                                        </p:tgtEl>
                                        <p:attrNameLst>
                                          <p:attrName>style.visibility</p:attrName>
                                        </p:attrNameLst>
                                      </p:cBhvr>
                                      <p:to>
                                        <p:strVal val="visible"/>
                                      </p:to>
                                    </p:set>
                                    <p:animEffect transition="in" filter="wipe(down)">
                                      <p:cBhvr>
                                        <p:cTn id="13" dur="500"/>
                                        <p:tgtEl>
                                          <p:spTgt spid="13317"/>
                                        </p:tgtEl>
                                      </p:cBhvr>
                                    </p:animEffect>
                                  </p:childTnLst>
                                </p:cTn>
                              </p:par>
                              <p:par>
                                <p:cTn id="14" presetID="22" presetClass="entr" presetSubtype="4"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500"/>
                                        <p:tgtEl>
                                          <p:spTgt spid="8"/>
                                        </p:tgtEl>
                                      </p:cBhvr>
                                    </p:animEffect>
                                  </p:childTnLst>
                                </p:cTn>
                              </p:par>
                              <p:par>
                                <p:cTn id="17" presetID="22" presetClass="entr" presetSubtype="4"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14338" name="TextBox 4"/>
          <p:cNvSpPr txBox="1">
            <a:spLocks noChangeArrowheads="1"/>
          </p:cNvSpPr>
          <p:nvPr/>
        </p:nvSpPr>
        <p:spPr bwMode="auto">
          <a:xfrm>
            <a:off x="1857375" y="214313"/>
            <a:ext cx="5572125" cy="523875"/>
          </a:xfrm>
          <a:prstGeom prst="rect">
            <a:avLst/>
          </a:prstGeom>
          <a:noFill/>
          <a:ln w="9525">
            <a:noFill/>
            <a:miter lim="800000"/>
            <a:headEnd/>
            <a:tailEnd/>
          </a:ln>
        </p:spPr>
        <p:txBody>
          <a:bodyPr>
            <a:spAutoFit/>
          </a:bodyPr>
          <a:lstStyle/>
          <a:p>
            <a:pPr algn="ctr"/>
            <a:r>
              <a:rPr lang="ru-RU" sz="2800" b="1">
                <a:solidFill>
                  <a:srgbClr val="002060"/>
                </a:solidFill>
                <a:latin typeface="Calibri" pitchFamily="34" charset="0"/>
              </a:rPr>
              <a:t>Они рано взрослели.</a:t>
            </a:r>
          </a:p>
        </p:txBody>
      </p:sp>
      <p:pic>
        <p:nvPicPr>
          <p:cNvPr id="2" name="Рисунок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93917" y="980728"/>
            <a:ext cx="3057804" cy="4077072"/>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14340" name="TextBox 2"/>
          <p:cNvSpPr txBox="1">
            <a:spLocks noChangeArrowheads="1"/>
          </p:cNvSpPr>
          <p:nvPr/>
        </p:nvSpPr>
        <p:spPr bwMode="auto">
          <a:xfrm>
            <a:off x="3451225" y="908050"/>
            <a:ext cx="5354638" cy="5078413"/>
          </a:xfrm>
          <a:prstGeom prst="rect">
            <a:avLst/>
          </a:prstGeom>
          <a:noFill/>
          <a:ln w="9525">
            <a:noFill/>
            <a:miter lim="800000"/>
            <a:headEnd/>
            <a:tailEnd/>
          </a:ln>
        </p:spPr>
        <p:txBody>
          <a:bodyPr>
            <a:spAutoFit/>
          </a:bodyPr>
          <a:lstStyle/>
          <a:p>
            <a:r>
              <a:rPr lang="ru-RU"/>
              <a:t>«Работа в совхозе не была новостью, работали и в довоенное время. Но теперь каждый ученик чувствовал себя, как боец на фронте, каждый старался, не отлынивал. Работали каждое лето. После прополки грядок начинался сенокос. Косили, ворошили, сгребали сено. Когда начиналась уборка снопов, вязали снопы, укладывали в скирды на просыхание. Дети сгребали солому, взрослые клали ее в стога. На току зерно веяли, сортировали. Работали днем и ночью. Трудно было работать на ручной сортировке. С наступлением зимы работали на уборке подсолнечника. Серпами срезали шляпки, складывали их в кучу, потом на санях отвозили. Ученикам не раз приходилось работать на расчистке железнодорожных путей станции Жерновка. Откапывали стоявшие на запасных путях вагоны и паровоз.»</a:t>
            </a:r>
          </a:p>
        </p:txBody>
      </p:sp>
      <p:sp>
        <p:nvSpPr>
          <p:cNvPr id="14341" name="TextBox 3"/>
          <p:cNvSpPr txBox="1">
            <a:spLocks noChangeArrowheads="1"/>
          </p:cNvSpPr>
          <p:nvPr/>
        </p:nvSpPr>
        <p:spPr bwMode="auto">
          <a:xfrm>
            <a:off x="3814763" y="6164263"/>
            <a:ext cx="5329237" cy="368300"/>
          </a:xfrm>
          <a:prstGeom prst="rect">
            <a:avLst/>
          </a:prstGeom>
          <a:noFill/>
          <a:ln w="9525">
            <a:noFill/>
            <a:miter lim="800000"/>
            <a:headEnd/>
            <a:tailEnd/>
          </a:ln>
        </p:spPr>
        <p:txBody>
          <a:bodyPr>
            <a:spAutoFit/>
          </a:bodyPr>
          <a:lstStyle/>
          <a:p>
            <a:r>
              <a:rPr lang="ru-RU"/>
              <a:t>Из воспоминаний Поляковой О. 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340"/>
                                        </p:tgtEl>
                                        <p:attrNameLst>
                                          <p:attrName>style.visibility</p:attrName>
                                        </p:attrNameLst>
                                      </p:cBhvr>
                                      <p:to>
                                        <p:strVal val="visible"/>
                                      </p:to>
                                    </p:set>
                                    <p:animEffect transition="in" filter="fade">
                                      <p:cBhvr>
                                        <p:cTn id="13" dur="1000"/>
                                        <p:tgtEl>
                                          <p:spTgt spid="14340"/>
                                        </p:tgtEl>
                                      </p:cBhvr>
                                    </p:animEffect>
                                    <p:anim calcmode="lin" valueType="num">
                                      <p:cBhvr>
                                        <p:cTn id="14" dur="1000" fill="hold"/>
                                        <p:tgtEl>
                                          <p:spTgt spid="14340"/>
                                        </p:tgtEl>
                                        <p:attrNameLst>
                                          <p:attrName>ppt_x</p:attrName>
                                        </p:attrNameLst>
                                      </p:cBhvr>
                                      <p:tavLst>
                                        <p:tav tm="0">
                                          <p:val>
                                            <p:strVal val="#ppt_x"/>
                                          </p:val>
                                        </p:tav>
                                        <p:tav tm="100000">
                                          <p:val>
                                            <p:strVal val="#ppt_x"/>
                                          </p:val>
                                        </p:tav>
                                      </p:tavLst>
                                    </p:anim>
                                    <p:anim calcmode="lin" valueType="num">
                                      <p:cBhvr>
                                        <p:cTn id="15" dur="1000" fill="hold"/>
                                        <p:tgtEl>
                                          <p:spTgt spid="1434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4341"/>
                                        </p:tgtEl>
                                        <p:attrNameLst>
                                          <p:attrName>style.visibility</p:attrName>
                                        </p:attrNameLst>
                                      </p:cBhvr>
                                      <p:to>
                                        <p:strVal val="visible"/>
                                      </p:to>
                                    </p:set>
                                    <p:animEffect transition="in" filter="fade">
                                      <p:cBhvr>
                                        <p:cTn id="19" dur="1000"/>
                                        <p:tgtEl>
                                          <p:spTgt spid="14341"/>
                                        </p:tgtEl>
                                      </p:cBhvr>
                                    </p:animEffect>
                                    <p:anim calcmode="lin" valueType="num">
                                      <p:cBhvr>
                                        <p:cTn id="20" dur="1000" fill="hold"/>
                                        <p:tgtEl>
                                          <p:spTgt spid="14341"/>
                                        </p:tgtEl>
                                        <p:attrNameLst>
                                          <p:attrName>ppt_x</p:attrName>
                                        </p:attrNameLst>
                                      </p:cBhvr>
                                      <p:tavLst>
                                        <p:tav tm="0">
                                          <p:val>
                                            <p:strVal val="#ppt_x"/>
                                          </p:val>
                                        </p:tav>
                                        <p:tav tm="100000">
                                          <p:val>
                                            <p:strVal val="#ppt_x"/>
                                          </p:val>
                                        </p:tav>
                                      </p:tavLst>
                                    </p:anim>
                                    <p:anim calcmode="lin" valueType="num">
                                      <p:cBhvr>
                                        <p:cTn id="21" dur="1000" fill="hold"/>
                                        <p:tgtEl>
                                          <p:spTgt spid="143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p:bldP spid="14341"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23528" y="692696"/>
            <a:ext cx="3435846" cy="458112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15363" name="TextBox 3"/>
          <p:cNvSpPr txBox="1">
            <a:spLocks noChangeArrowheads="1"/>
          </p:cNvSpPr>
          <p:nvPr/>
        </p:nvSpPr>
        <p:spPr bwMode="auto">
          <a:xfrm>
            <a:off x="3924300" y="858838"/>
            <a:ext cx="5040313" cy="4248150"/>
          </a:xfrm>
          <a:prstGeom prst="rect">
            <a:avLst/>
          </a:prstGeom>
          <a:noFill/>
          <a:ln w="9525">
            <a:noFill/>
            <a:miter lim="800000"/>
            <a:headEnd/>
            <a:tailEnd/>
          </a:ln>
        </p:spPr>
        <p:txBody>
          <a:bodyPr>
            <a:spAutoFit/>
          </a:bodyPr>
          <a:lstStyle/>
          <a:p>
            <a:r>
              <a:rPr lang="ru-RU"/>
              <a:t>Сколько бы ни пронеслось, ни прошумело лет, о чем бы из прошлого не воспоминала Мария Константиновна Косолапова, мыслями всеравно возвращается к военному времени. Ей было всего 16 лет, когда она пошла работать на завод «Молот», встала к станку. Все здесь делали для фронта: собирали корпусы для моторов, делали различные детали для морских судов и подводных лодок. Работать приходилось сутками, не выполнив задание, никто не уходил с работы. Домой возвращались голодные, не чувствовали рук и ног от усталости. Но вера в победу придавала силы.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5363"/>
                                        </p:tgtEl>
                                        <p:attrNameLst>
                                          <p:attrName>style.visibility</p:attrName>
                                        </p:attrNameLst>
                                      </p:cBhvr>
                                      <p:to>
                                        <p:strVal val="visible"/>
                                      </p:to>
                                    </p:set>
                                    <p:animEffect transition="in" filter="fade">
                                      <p:cBhvr>
                                        <p:cTn id="13" dur="1000"/>
                                        <p:tgtEl>
                                          <p:spTgt spid="15363"/>
                                        </p:tgtEl>
                                      </p:cBhvr>
                                    </p:animEffect>
                                    <p:anim calcmode="lin" valueType="num">
                                      <p:cBhvr>
                                        <p:cTn id="14" dur="1000" fill="hold"/>
                                        <p:tgtEl>
                                          <p:spTgt spid="15363"/>
                                        </p:tgtEl>
                                        <p:attrNameLst>
                                          <p:attrName>ppt_x</p:attrName>
                                        </p:attrNameLst>
                                      </p:cBhvr>
                                      <p:tavLst>
                                        <p:tav tm="0">
                                          <p:val>
                                            <p:strVal val="#ppt_x"/>
                                          </p:val>
                                        </p:tav>
                                        <p:tav tm="100000">
                                          <p:val>
                                            <p:strVal val="#ppt_x"/>
                                          </p:val>
                                        </p:tav>
                                      </p:tavLst>
                                    </p:anim>
                                    <p:anim calcmode="lin" valueType="num">
                                      <p:cBhvr>
                                        <p:cTn id="15" dur="1000" fill="hold"/>
                                        <p:tgtEl>
                                          <p:spTgt spid="153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16386" name="TextBox 3"/>
          <p:cNvSpPr txBox="1">
            <a:spLocks noChangeArrowheads="1"/>
          </p:cNvSpPr>
          <p:nvPr/>
        </p:nvSpPr>
        <p:spPr bwMode="auto">
          <a:xfrm>
            <a:off x="3924300" y="858838"/>
            <a:ext cx="5040313" cy="3786187"/>
          </a:xfrm>
          <a:prstGeom prst="rect">
            <a:avLst/>
          </a:prstGeom>
          <a:noFill/>
          <a:ln w="9525">
            <a:noFill/>
            <a:miter lim="800000"/>
            <a:headEnd/>
            <a:tailEnd/>
          </a:ln>
        </p:spPr>
        <p:txBody>
          <a:bodyPr>
            <a:spAutoFit/>
          </a:bodyPr>
          <a:lstStyle/>
          <a:p>
            <a:r>
              <a:rPr lang="ru-RU" sz="2400"/>
              <a:t>«Главная беда в 1942-1943 годах был голод. Он угнетал и тело, и душу. Всегда хотелось есть. Сидя на уроке, я думала о том, как пойду к проходной завода и возьму у мамы свой мизерный кусочек хлеба. Ночью снилась еда. Снилась картошка, капуста, суп. Во сне я ела, ела и все хотела есть»</a:t>
            </a:r>
          </a:p>
        </p:txBody>
      </p:sp>
      <p:pic>
        <p:nvPicPr>
          <p:cNvPr id="3" name="Рисунок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39552" y="620688"/>
            <a:ext cx="2962842" cy="4365104"/>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16388" name="TextBox 4"/>
          <p:cNvSpPr txBox="1">
            <a:spLocks noChangeArrowheads="1"/>
          </p:cNvSpPr>
          <p:nvPr/>
        </p:nvSpPr>
        <p:spPr bwMode="auto">
          <a:xfrm>
            <a:off x="4140200" y="4986338"/>
            <a:ext cx="4464050" cy="368300"/>
          </a:xfrm>
          <a:prstGeom prst="rect">
            <a:avLst/>
          </a:prstGeom>
          <a:noFill/>
          <a:ln w="9525">
            <a:noFill/>
            <a:miter lim="800000"/>
            <a:headEnd/>
            <a:tailEnd/>
          </a:ln>
        </p:spPr>
        <p:txBody>
          <a:bodyPr>
            <a:spAutoFit/>
          </a:bodyPr>
          <a:lstStyle/>
          <a:p>
            <a:r>
              <a:rPr lang="ru-RU"/>
              <a:t>Из воспоминаний Соколовой Л. В.</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6386"/>
                                        </p:tgtEl>
                                        <p:attrNameLst>
                                          <p:attrName>style.visibility</p:attrName>
                                        </p:attrNameLst>
                                      </p:cBhvr>
                                      <p:to>
                                        <p:strVal val="visible"/>
                                      </p:to>
                                    </p:set>
                                    <p:animEffect transition="in" filter="fade">
                                      <p:cBhvr>
                                        <p:cTn id="13" dur="1000"/>
                                        <p:tgtEl>
                                          <p:spTgt spid="16386"/>
                                        </p:tgtEl>
                                      </p:cBhvr>
                                    </p:animEffect>
                                    <p:anim calcmode="lin" valueType="num">
                                      <p:cBhvr>
                                        <p:cTn id="14" dur="1000" fill="hold"/>
                                        <p:tgtEl>
                                          <p:spTgt spid="16386"/>
                                        </p:tgtEl>
                                        <p:attrNameLst>
                                          <p:attrName>ppt_x</p:attrName>
                                        </p:attrNameLst>
                                      </p:cBhvr>
                                      <p:tavLst>
                                        <p:tav tm="0">
                                          <p:val>
                                            <p:strVal val="#ppt_x"/>
                                          </p:val>
                                        </p:tav>
                                        <p:tav tm="100000">
                                          <p:val>
                                            <p:strVal val="#ppt_x"/>
                                          </p:val>
                                        </p:tav>
                                      </p:tavLst>
                                    </p:anim>
                                    <p:anim calcmode="lin" valueType="num">
                                      <p:cBhvr>
                                        <p:cTn id="15" dur="1000" fill="hold"/>
                                        <p:tgtEl>
                                          <p:spTgt spid="1638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6388"/>
                                        </p:tgtEl>
                                        <p:attrNameLst>
                                          <p:attrName>style.visibility</p:attrName>
                                        </p:attrNameLst>
                                      </p:cBhvr>
                                      <p:to>
                                        <p:strVal val="visible"/>
                                      </p:to>
                                    </p:set>
                                    <p:animEffect transition="in" filter="fade">
                                      <p:cBhvr>
                                        <p:cTn id="19" dur="1000"/>
                                        <p:tgtEl>
                                          <p:spTgt spid="16388"/>
                                        </p:tgtEl>
                                      </p:cBhvr>
                                    </p:animEffect>
                                    <p:anim calcmode="lin" valueType="num">
                                      <p:cBhvr>
                                        <p:cTn id="20" dur="1000" fill="hold"/>
                                        <p:tgtEl>
                                          <p:spTgt spid="16388"/>
                                        </p:tgtEl>
                                        <p:attrNameLst>
                                          <p:attrName>ppt_x</p:attrName>
                                        </p:attrNameLst>
                                      </p:cBhvr>
                                      <p:tavLst>
                                        <p:tav tm="0">
                                          <p:val>
                                            <p:strVal val="#ppt_x"/>
                                          </p:val>
                                        </p:tav>
                                        <p:tav tm="100000">
                                          <p:val>
                                            <p:strVal val="#ppt_x"/>
                                          </p:val>
                                        </p:tav>
                                      </p:tavLst>
                                    </p:anim>
                                    <p:anim calcmode="lin" valueType="num">
                                      <p:cBhvr>
                                        <p:cTn id="21" dur="1000" fill="hold"/>
                                        <p:tgtEl>
                                          <p:spTgt spid="163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P spid="1638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17410" name="TextBox 3"/>
          <p:cNvSpPr txBox="1">
            <a:spLocks noChangeArrowheads="1"/>
          </p:cNvSpPr>
          <p:nvPr/>
        </p:nvSpPr>
        <p:spPr bwMode="auto">
          <a:xfrm>
            <a:off x="3476625" y="636588"/>
            <a:ext cx="5472113" cy="5016500"/>
          </a:xfrm>
          <a:prstGeom prst="rect">
            <a:avLst/>
          </a:prstGeom>
          <a:noFill/>
          <a:ln w="9525">
            <a:noFill/>
            <a:miter lim="800000"/>
            <a:headEnd/>
            <a:tailEnd/>
          </a:ln>
        </p:spPr>
        <p:txBody>
          <a:bodyPr>
            <a:spAutoFit/>
          </a:bodyPr>
          <a:lstStyle/>
          <a:p>
            <a:r>
              <a:rPr lang="ru-RU" sz="2000"/>
              <a:t>«Когда началась война, мне шел 14-ый год. Отца забрали на фронт в октябре 1941 года. Был защитником Ленинграда, пережил всю блокаду. Под Псковом был ранен, лечился в госпитале в Красноярске и в июле 1944 года инвалидом вернулся домой. Мы с мамой жили очень бедно. Дети работали вместе со взрослыми: косили, вязали снопы. Лошадей забрали на фронт, и все тяжелые работы приходилось выполнять на быках. С моим ровесником Левочкиным Николаем ухаживала за быками. Из транспорта на селе были зимой салазки, а летом тачки. В село приезжали эвакуированные. Учителя в школе были все из эвакуированных.»</a:t>
            </a:r>
          </a:p>
        </p:txBody>
      </p:sp>
      <p:sp>
        <p:nvSpPr>
          <p:cNvPr id="17411" name="TextBox 4"/>
          <p:cNvSpPr txBox="1">
            <a:spLocks noChangeArrowheads="1"/>
          </p:cNvSpPr>
          <p:nvPr/>
        </p:nvSpPr>
        <p:spPr bwMode="auto">
          <a:xfrm>
            <a:off x="3979863" y="5842000"/>
            <a:ext cx="4465637" cy="369888"/>
          </a:xfrm>
          <a:prstGeom prst="rect">
            <a:avLst/>
          </a:prstGeom>
          <a:noFill/>
          <a:ln w="9525">
            <a:noFill/>
            <a:miter lim="800000"/>
            <a:headEnd/>
            <a:tailEnd/>
          </a:ln>
        </p:spPr>
        <p:txBody>
          <a:bodyPr>
            <a:spAutoFit/>
          </a:bodyPr>
          <a:lstStyle/>
          <a:p>
            <a:r>
              <a:rPr lang="ru-RU"/>
              <a:t>Из воспоминаний Зотовой М. В.</a:t>
            </a:r>
          </a:p>
        </p:txBody>
      </p:sp>
      <p:pic>
        <p:nvPicPr>
          <p:cNvPr id="2" name="Рисунок 1"/>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539552" y="636712"/>
            <a:ext cx="2839168" cy="3717032"/>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7410"/>
                                        </p:tgtEl>
                                        <p:attrNameLst>
                                          <p:attrName>style.visibility</p:attrName>
                                        </p:attrNameLst>
                                      </p:cBhvr>
                                      <p:to>
                                        <p:strVal val="visible"/>
                                      </p:to>
                                    </p:set>
                                    <p:animEffect transition="in" filter="fade">
                                      <p:cBhvr>
                                        <p:cTn id="13" dur="1000"/>
                                        <p:tgtEl>
                                          <p:spTgt spid="17410"/>
                                        </p:tgtEl>
                                      </p:cBhvr>
                                    </p:animEffect>
                                    <p:anim calcmode="lin" valueType="num">
                                      <p:cBhvr>
                                        <p:cTn id="14" dur="1000" fill="hold"/>
                                        <p:tgtEl>
                                          <p:spTgt spid="17410"/>
                                        </p:tgtEl>
                                        <p:attrNameLst>
                                          <p:attrName>ppt_x</p:attrName>
                                        </p:attrNameLst>
                                      </p:cBhvr>
                                      <p:tavLst>
                                        <p:tav tm="0">
                                          <p:val>
                                            <p:strVal val="#ppt_x"/>
                                          </p:val>
                                        </p:tav>
                                        <p:tav tm="100000">
                                          <p:val>
                                            <p:strVal val="#ppt_x"/>
                                          </p:val>
                                        </p:tav>
                                      </p:tavLst>
                                    </p:anim>
                                    <p:anim calcmode="lin" valueType="num">
                                      <p:cBhvr>
                                        <p:cTn id="15" dur="1000" fill="hold"/>
                                        <p:tgtEl>
                                          <p:spTgt spid="174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7411"/>
                                        </p:tgtEl>
                                        <p:attrNameLst>
                                          <p:attrName>style.visibility</p:attrName>
                                        </p:attrNameLst>
                                      </p:cBhvr>
                                      <p:to>
                                        <p:strVal val="visible"/>
                                      </p:to>
                                    </p:set>
                                    <p:animEffect transition="in" filter="fade">
                                      <p:cBhvr>
                                        <p:cTn id="19" dur="1000"/>
                                        <p:tgtEl>
                                          <p:spTgt spid="17411"/>
                                        </p:tgtEl>
                                      </p:cBhvr>
                                    </p:animEffect>
                                    <p:anim calcmode="lin" valueType="num">
                                      <p:cBhvr>
                                        <p:cTn id="20" dur="1000" fill="hold"/>
                                        <p:tgtEl>
                                          <p:spTgt spid="17411"/>
                                        </p:tgtEl>
                                        <p:attrNameLst>
                                          <p:attrName>ppt_x</p:attrName>
                                        </p:attrNameLst>
                                      </p:cBhvr>
                                      <p:tavLst>
                                        <p:tav tm="0">
                                          <p:val>
                                            <p:strVal val="#ppt_x"/>
                                          </p:val>
                                        </p:tav>
                                        <p:tav tm="100000">
                                          <p:val>
                                            <p:strVal val="#ppt_x"/>
                                          </p:val>
                                        </p:tav>
                                      </p:tavLst>
                                    </p:anim>
                                    <p:anim calcmode="lin" valueType="num">
                                      <p:cBhvr>
                                        <p:cTn id="21" dur="1000" fill="hold"/>
                                        <p:tgtEl>
                                          <p:spTgt spid="174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P spid="17411"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pic>
        <p:nvPicPr>
          <p:cNvPr id="16386" name="Picture 5" descr="C:\Documents and Settings\user\Рабочий стол\Новая папка (8)\Рисунок21.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9388" y="1125538"/>
            <a:ext cx="4857750" cy="44704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Прямоугольник 4"/>
          <p:cNvSpPr>
            <a:spLocks noChangeArrowheads="1"/>
          </p:cNvSpPr>
          <p:nvPr/>
        </p:nvSpPr>
        <p:spPr bwMode="auto">
          <a:xfrm>
            <a:off x="5148263" y="0"/>
            <a:ext cx="3786187" cy="7232650"/>
          </a:xfrm>
          <a:prstGeom prst="rect">
            <a:avLst/>
          </a:prstGeom>
          <a:noFill/>
          <a:ln w="9525">
            <a:noFill/>
            <a:miter lim="800000"/>
            <a:headEnd/>
            <a:tailEnd/>
          </a:ln>
        </p:spPr>
        <p:txBody>
          <a:bodyPr>
            <a:spAutoFit/>
          </a:bodyPr>
          <a:lstStyle/>
          <a:p>
            <a:r>
              <a:rPr lang="ru-RU" b="1">
                <a:solidFill>
                  <a:srgbClr val="FF0000"/>
                </a:solidFill>
              </a:rPr>
              <a:t>Прошла война, прошла страда.</a:t>
            </a:r>
          </a:p>
          <a:p>
            <a:r>
              <a:rPr lang="ru-RU" b="1">
                <a:solidFill>
                  <a:srgbClr val="FF0000"/>
                </a:solidFill>
              </a:rPr>
              <a:t>Но боль взывает к людям:</a:t>
            </a:r>
          </a:p>
          <a:p>
            <a:r>
              <a:rPr lang="ru-RU" b="1">
                <a:solidFill>
                  <a:srgbClr val="FF0000"/>
                </a:solidFill>
              </a:rPr>
              <a:t>Давайте, люди, НИКОГДА</a:t>
            </a:r>
          </a:p>
          <a:p>
            <a:r>
              <a:rPr lang="ru-RU" b="1">
                <a:solidFill>
                  <a:srgbClr val="FF0000"/>
                </a:solidFill>
              </a:rPr>
              <a:t>Об этом не забудем.</a:t>
            </a:r>
          </a:p>
          <a:p>
            <a:endParaRPr lang="ru-RU" b="1">
              <a:solidFill>
                <a:srgbClr val="FF0000"/>
              </a:solidFill>
            </a:endParaRPr>
          </a:p>
          <a:p>
            <a:r>
              <a:rPr lang="ru-RU" b="1">
                <a:solidFill>
                  <a:srgbClr val="FF0000"/>
                </a:solidFill>
              </a:rPr>
              <a:t>Пусть память верную о ней</a:t>
            </a:r>
          </a:p>
          <a:p>
            <a:r>
              <a:rPr lang="ru-RU" b="1">
                <a:solidFill>
                  <a:srgbClr val="FF0000"/>
                </a:solidFill>
              </a:rPr>
              <a:t>Хранят, об этой муке,</a:t>
            </a:r>
          </a:p>
          <a:p>
            <a:r>
              <a:rPr lang="ru-RU" b="1">
                <a:solidFill>
                  <a:srgbClr val="FF0000"/>
                </a:solidFill>
              </a:rPr>
              <a:t>И дети нынешних детей,</a:t>
            </a:r>
          </a:p>
          <a:p>
            <a:r>
              <a:rPr lang="ru-RU" b="1">
                <a:solidFill>
                  <a:srgbClr val="FF0000"/>
                </a:solidFill>
              </a:rPr>
              <a:t>И наших внуков внуки.</a:t>
            </a:r>
          </a:p>
          <a:p>
            <a:endParaRPr lang="ru-RU" b="1">
              <a:solidFill>
                <a:srgbClr val="FF0000"/>
              </a:solidFill>
            </a:endParaRPr>
          </a:p>
          <a:p>
            <a:r>
              <a:rPr lang="ru-RU" b="1">
                <a:solidFill>
                  <a:srgbClr val="FF0000"/>
                </a:solidFill>
              </a:rPr>
              <a:t>Пускай во всем, чем жизнь</a:t>
            </a:r>
          </a:p>
          <a:p>
            <a:r>
              <a:rPr lang="ru-RU" b="1">
                <a:solidFill>
                  <a:srgbClr val="FF0000"/>
                </a:solidFill>
              </a:rPr>
              <a:t>                                      полна,</a:t>
            </a:r>
          </a:p>
          <a:p>
            <a:r>
              <a:rPr lang="ru-RU" b="1">
                <a:solidFill>
                  <a:srgbClr val="FF0000"/>
                </a:solidFill>
              </a:rPr>
              <a:t>Во всем, что сердцу мило,</a:t>
            </a:r>
          </a:p>
          <a:p>
            <a:r>
              <a:rPr lang="ru-RU" b="1">
                <a:solidFill>
                  <a:srgbClr val="FF0000"/>
                </a:solidFill>
              </a:rPr>
              <a:t>Нам будет памятка дана</a:t>
            </a:r>
          </a:p>
          <a:p>
            <a:r>
              <a:rPr lang="ru-RU" b="1">
                <a:solidFill>
                  <a:srgbClr val="FF0000"/>
                </a:solidFill>
              </a:rPr>
              <a:t>О том, что в мире было.</a:t>
            </a:r>
          </a:p>
          <a:p>
            <a:endParaRPr lang="ru-RU" b="1">
              <a:solidFill>
                <a:srgbClr val="FF0000"/>
              </a:solidFill>
            </a:endParaRPr>
          </a:p>
          <a:p>
            <a:r>
              <a:rPr lang="ru-RU" b="1">
                <a:solidFill>
                  <a:srgbClr val="FF0000"/>
                </a:solidFill>
              </a:rPr>
              <a:t>Затем, чтоб этого забыть </a:t>
            </a:r>
          </a:p>
          <a:p>
            <a:r>
              <a:rPr lang="ru-RU" b="1">
                <a:solidFill>
                  <a:srgbClr val="FF0000"/>
                </a:solidFill>
              </a:rPr>
              <a:t>Не смели поколенья.</a:t>
            </a:r>
          </a:p>
          <a:p>
            <a:r>
              <a:rPr lang="ru-RU" b="1">
                <a:solidFill>
                  <a:srgbClr val="FF0000"/>
                </a:solidFill>
              </a:rPr>
              <a:t>Затем, чтоб нам счастливей </a:t>
            </a:r>
          </a:p>
          <a:p>
            <a:r>
              <a:rPr lang="ru-RU" b="1">
                <a:solidFill>
                  <a:srgbClr val="FF0000"/>
                </a:solidFill>
              </a:rPr>
              <a:t>                                      быть,</a:t>
            </a:r>
          </a:p>
          <a:p>
            <a:r>
              <a:rPr lang="ru-RU" b="1">
                <a:solidFill>
                  <a:srgbClr val="FF0000"/>
                </a:solidFill>
              </a:rPr>
              <a:t>А счастье не в забвенье!</a:t>
            </a:r>
          </a:p>
          <a:p>
            <a:endParaRPr lang="ru-RU" b="1">
              <a:solidFill>
                <a:srgbClr val="FF0000"/>
              </a:solidFill>
            </a:endParaRPr>
          </a:p>
          <a:p>
            <a:endParaRPr lang="ru-RU" b="1">
              <a:solidFill>
                <a:srgbClr val="FF0000"/>
              </a:solidFill>
            </a:endParaRPr>
          </a:p>
          <a:p>
            <a:endParaRPr lang="ru-RU" b="1">
              <a:solidFill>
                <a:srgbClr val="FF0000"/>
              </a:solidFill>
            </a:endParaRPr>
          </a:p>
          <a:p>
            <a:endParaRPr lang="ru-RU" b="1">
              <a:solidFill>
                <a:srgbClr val="FF0000"/>
              </a:solidFill>
            </a:endParaRPr>
          </a:p>
          <a:p>
            <a:endParaRPr lang="ru-RU" b="1">
              <a:solidFill>
                <a:srgbClr val="FF0000"/>
              </a:solidFill>
            </a:endParaRPr>
          </a:p>
        </p:txBody>
      </p:sp>
      <p:pic>
        <p:nvPicPr>
          <p:cNvPr id="7" name="Рисунок 6" descr="lenta.JPG"/>
          <p:cNvPicPr>
            <a:picLocks noChangeAspect="1"/>
          </p:cNvPicPr>
          <p:nvPr/>
        </p:nvPicPr>
        <p:blipFill>
          <a:blip r:embed="rId4"/>
          <a:srcRect/>
          <a:stretch>
            <a:fillRect/>
          </a:stretch>
        </p:blipFill>
        <p:spPr bwMode="auto">
          <a:xfrm>
            <a:off x="0" y="6096000"/>
            <a:ext cx="9144000" cy="762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p:cTn id="7" dur="500" fill="hold"/>
                                        <p:tgtEl>
                                          <p:spTgt spid="16386"/>
                                        </p:tgtEl>
                                        <p:attrNameLst>
                                          <p:attrName>ppt_w</p:attrName>
                                        </p:attrNameLst>
                                      </p:cBhvr>
                                      <p:tavLst>
                                        <p:tav tm="0">
                                          <p:val>
                                            <p:fltVal val="0"/>
                                          </p:val>
                                        </p:tav>
                                        <p:tav tm="100000">
                                          <p:val>
                                            <p:strVal val="#ppt_w"/>
                                          </p:val>
                                        </p:tav>
                                      </p:tavLst>
                                    </p:anim>
                                    <p:anim calcmode="lin" valueType="num">
                                      <p:cBhvr>
                                        <p:cTn id="8" dur="500" fill="hold"/>
                                        <p:tgtEl>
                                          <p:spTgt spid="16386"/>
                                        </p:tgtEl>
                                        <p:attrNameLst>
                                          <p:attrName>ppt_h</p:attrName>
                                        </p:attrNameLst>
                                      </p:cBhvr>
                                      <p:tavLst>
                                        <p:tav tm="0">
                                          <p:val>
                                            <p:fltVal val="0"/>
                                          </p:val>
                                        </p:tav>
                                        <p:tav tm="100000">
                                          <p:val>
                                            <p:strVal val="#ppt_h"/>
                                          </p:val>
                                        </p:tav>
                                      </p:tavLst>
                                    </p:anim>
                                    <p:animEffect transition="in" filter="fade">
                                      <p:cBhvr>
                                        <p:cTn id="9" dur="500"/>
                                        <p:tgtEl>
                                          <p:spTgt spid="16386"/>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par>
                                <p:cTn id="16" presetID="16" presetClass="entr" presetSubtype="21"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inVertical)">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19458" name="Rectangle 1"/>
          <p:cNvSpPr>
            <a:spLocks noChangeArrowheads="1"/>
          </p:cNvSpPr>
          <p:nvPr/>
        </p:nvSpPr>
        <p:spPr bwMode="auto">
          <a:xfrm>
            <a:off x="1000125" y="785813"/>
            <a:ext cx="7143750" cy="4100512"/>
          </a:xfrm>
          <a:prstGeom prst="rect">
            <a:avLst/>
          </a:prstGeom>
          <a:noFill/>
          <a:ln w="9525">
            <a:noFill/>
            <a:miter lim="800000"/>
            <a:headEnd/>
            <a:tailEnd/>
          </a:ln>
        </p:spPr>
        <p:txBody>
          <a:bodyPr tIns="152352" bIns="38088" anchor="ctr">
            <a:spAutoFit/>
          </a:bodyPr>
          <a:lstStyle/>
          <a:p>
            <a:pPr algn="ctr" eaLnBrk="0" hangingPunct="0"/>
            <a:r>
              <a:rPr lang="ru-RU" sz="1600" b="1">
                <a:solidFill>
                  <a:srgbClr val="0000FF"/>
                </a:solidFill>
                <a:latin typeface="Times New Roman" pitchFamily="18" charset="0"/>
                <a:ea typeface="Calibri" pitchFamily="34" charset="0"/>
                <a:cs typeface="Times New Roman" pitchFamily="18" charset="0"/>
              </a:rPr>
              <a:t>Литература и интернет ресурсы.</a:t>
            </a:r>
            <a:endParaRPr lang="ru-RU" sz="1600" b="1">
              <a:latin typeface="Cambria" pitchFamily="18" charset="0"/>
              <a:ea typeface="Calibri" pitchFamily="34" charset="0"/>
              <a:cs typeface="Times New Roman" pitchFamily="18" charset="0"/>
            </a:endParaRPr>
          </a:p>
          <a:p>
            <a:pPr algn="just" eaLnBrk="0" hangingPunct="0"/>
            <a:r>
              <a:rPr lang="ru-RU" sz="1400" b="1" u="sng">
                <a:solidFill>
                  <a:srgbClr val="0000FF"/>
                </a:solidFill>
                <a:latin typeface="Cambria" pitchFamily="18" charset="0"/>
                <a:ea typeface="Calibri" pitchFamily="34" charset="0"/>
                <a:cs typeface="Times New Roman" pitchFamily="18" charset="0"/>
              </a:rPr>
              <a:t>1.</a:t>
            </a:r>
            <a:r>
              <a:rPr lang="ru-RU" sz="1400" b="1" u="sng">
                <a:solidFill>
                  <a:srgbClr val="0000FF"/>
                </a:solidFill>
                <a:latin typeface="Cambria" pitchFamily="18" charset="0"/>
                <a:ea typeface="Calibri" pitchFamily="34" charset="0"/>
                <a:cs typeface="Times New Roman" pitchFamily="18" charset="0"/>
                <a:hlinkClick r:id="rId3"/>
              </a:rPr>
              <a:t>http://www.otvoyna.ru/deti.htm</a:t>
            </a:r>
            <a:r>
              <a:rPr lang="ru-RU" sz="1400" b="1">
                <a:latin typeface="Cambria" pitchFamily="18" charset="0"/>
                <a:ea typeface="Calibri" pitchFamily="34" charset="0"/>
                <a:cs typeface="Times New Roman" pitchFamily="18" charset="0"/>
              </a:rPr>
              <a:t> - </a:t>
            </a:r>
            <a:r>
              <a:rPr lang="ru-RU" sz="1400">
                <a:latin typeface="Cambria" pitchFamily="18" charset="0"/>
                <a:ea typeface="Calibri" pitchFamily="34" charset="0"/>
                <a:cs typeface="Times New Roman" pitchFamily="18" charset="0"/>
              </a:rPr>
              <a:t>Дети Великой Отечественной Войны</a:t>
            </a:r>
          </a:p>
          <a:p>
            <a:pPr algn="just" eaLnBrk="0" hangingPunct="0"/>
            <a:endParaRPr lang="ru-RU" sz="1400" b="1">
              <a:latin typeface="Cambria" pitchFamily="18" charset="0"/>
              <a:ea typeface="Calibri" pitchFamily="34" charset="0"/>
              <a:cs typeface="Times New Roman" pitchFamily="18" charset="0"/>
            </a:endParaRPr>
          </a:p>
          <a:p>
            <a:pPr algn="just" eaLnBrk="0" hangingPunct="0"/>
            <a:r>
              <a:rPr lang="ru-RU" sz="1400" u="sng">
                <a:solidFill>
                  <a:srgbClr val="0000FF"/>
                </a:solidFill>
                <a:ea typeface="Calibri" pitchFamily="34" charset="0"/>
                <a:cs typeface="Times New Roman" pitchFamily="18" charset="0"/>
              </a:rPr>
              <a:t>2.</a:t>
            </a:r>
            <a:r>
              <a:rPr lang="ru-RU" sz="1400" u="sng">
                <a:solidFill>
                  <a:srgbClr val="0000FF"/>
                </a:solidFill>
                <a:ea typeface="Calibri" pitchFamily="34" charset="0"/>
                <a:cs typeface="Times New Roman" pitchFamily="18" charset="0"/>
                <a:hlinkClick r:id="rId4"/>
              </a:rPr>
              <a:t>http://images.yandex.ru/yandsearch?text=%D0%B4%D0%B5%D1%82%D0%B8%20%D0%B2%20%D0%BA%D0%BE%D0%BD%D1%86%D0%BB%D0%B0%D0%B3%D0%B5%D1%80%D1%8F%D1%85&amp;stype=image</a:t>
            </a:r>
            <a:r>
              <a:rPr lang="ru-RU" sz="1400">
                <a:ea typeface="Calibri" pitchFamily="34" charset="0"/>
                <a:cs typeface="Times New Roman" pitchFamily="18" charset="0"/>
              </a:rPr>
              <a:t> – картинки  Дети в концлагерях.</a:t>
            </a:r>
          </a:p>
          <a:p>
            <a:pPr algn="just" eaLnBrk="0" hangingPunct="0"/>
            <a:endParaRPr lang="ru-RU" sz="1400">
              <a:ea typeface="Calibri" pitchFamily="34" charset="0"/>
              <a:cs typeface="Times New Roman" pitchFamily="18" charset="0"/>
            </a:endParaRPr>
          </a:p>
          <a:p>
            <a:pPr algn="just" eaLnBrk="0" hangingPunct="0"/>
            <a:r>
              <a:rPr lang="ru-RU" sz="1400" b="1">
                <a:solidFill>
                  <a:srgbClr val="0000FF"/>
                </a:solidFill>
                <a:ea typeface="Calibri" pitchFamily="34" charset="0"/>
                <a:cs typeface="Times New Roman" pitchFamily="18" charset="0"/>
              </a:rPr>
              <a:t>3.http</a:t>
            </a:r>
            <a:r>
              <a:rPr lang="ru-RU" sz="1400" b="1" u="sng">
                <a:solidFill>
                  <a:srgbClr val="0000FF"/>
                </a:solidFill>
                <a:ea typeface="Calibri" pitchFamily="34" charset="0"/>
                <a:cs typeface="Times New Roman" pitchFamily="18" charset="0"/>
              </a:rPr>
              <a:t>://pobeda.gov.karelia.ru/Veteran/memory.html</a:t>
            </a:r>
            <a:r>
              <a:rPr lang="ru-RU" sz="1400" b="1">
                <a:ea typeface="Calibri" pitchFamily="34" charset="0"/>
                <a:cs typeface="Times New Roman" pitchFamily="18" charset="0"/>
              </a:rPr>
              <a:t> - </a:t>
            </a:r>
            <a:r>
              <a:rPr lang="ru-RU" sz="1400">
                <a:ea typeface="Calibri" pitchFamily="34" charset="0"/>
                <a:cs typeface="Times New Roman" pitchFamily="18" charset="0"/>
              </a:rPr>
              <a:t>Оккупация. Воспоминания бывших малолетних узников финских концлагерей - в год 60-летия великой Победы</a:t>
            </a:r>
          </a:p>
          <a:p>
            <a:pPr algn="just" eaLnBrk="0" hangingPunct="0"/>
            <a:endParaRPr lang="ru-RU" sz="1400">
              <a:ea typeface="Calibri" pitchFamily="34" charset="0"/>
              <a:cs typeface="Times New Roman" pitchFamily="18" charset="0"/>
            </a:endParaRPr>
          </a:p>
          <a:p>
            <a:pPr algn="just" eaLnBrk="0" hangingPunct="0"/>
            <a:r>
              <a:rPr lang="ru-RU" sz="1400" u="sng">
                <a:solidFill>
                  <a:srgbClr val="0000FF"/>
                </a:solidFill>
                <a:ea typeface="Calibri" pitchFamily="34" charset="0"/>
                <a:cs typeface="Times New Roman" pitchFamily="18" charset="0"/>
              </a:rPr>
              <a:t>4.</a:t>
            </a:r>
            <a:r>
              <a:rPr lang="ru-RU" sz="1400" b="1" u="sng">
                <a:solidFill>
                  <a:srgbClr val="0000FF"/>
                </a:solidFill>
                <a:ea typeface="Calibri" pitchFamily="34" charset="0"/>
                <a:cs typeface="Times New Roman" pitchFamily="18" charset="0"/>
                <a:hlinkClick r:id="rId5"/>
              </a:rPr>
              <a:t>http://www.screen.ru/school/war/children.htm</a:t>
            </a:r>
            <a:r>
              <a:rPr lang="ru-RU" sz="1400" b="1">
                <a:ea typeface="Calibri" pitchFamily="34" charset="0"/>
                <a:cs typeface="Times New Roman" pitchFamily="18" charset="0"/>
              </a:rPr>
              <a:t> – </a:t>
            </a:r>
            <a:r>
              <a:rPr lang="ru-RU" sz="1400">
                <a:ea typeface="Calibri" pitchFamily="34" charset="0"/>
                <a:cs typeface="Times New Roman" pitchFamily="18" charset="0"/>
              </a:rPr>
              <a:t>Дети войны </a:t>
            </a:r>
            <a:r>
              <a:rPr lang="ru-RU" sz="1400">
                <a:latin typeface="Calibri" pitchFamily="34" charset="0"/>
                <a:ea typeface="Calibri" pitchFamily="34" charset="0"/>
                <a:cs typeface="Times New Roman" pitchFamily="18" charset="0"/>
              </a:rPr>
              <a:t>(По книге Светланы Алексиевич)</a:t>
            </a:r>
          </a:p>
          <a:p>
            <a:pPr algn="just" eaLnBrk="0" hangingPunct="0"/>
            <a:endParaRPr lang="ru-RU" sz="1400">
              <a:ea typeface="Calibri" pitchFamily="34" charset="0"/>
              <a:cs typeface="Times New Roman" pitchFamily="18" charset="0"/>
            </a:endParaRPr>
          </a:p>
          <a:p>
            <a:pPr algn="just" eaLnBrk="0" hangingPunct="0"/>
            <a:r>
              <a:rPr lang="ru-RU" sz="1400" b="1" u="sng">
                <a:solidFill>
                  <a:srgbClr val="0000FF"/>
                </a:solidFill>
                <a:ea typeface="Calibri" pitchFamily="34" charset="0"/>
                <a:cs typeface="Times New Roman" pitchFamily="18" charset="0"/>
              </a:rPr>
              <a:t>5.http://svpressa.ru/war/photo/8286/</a:t>
            </a:r>
            <a:r>
              <a:rPr lang="ru-RU" sz="1400" b="1">
                <a:ea typeface="Calibri" pitchFamily="34" charset="0"/>
                <a:cs typeface="Times New Roman" pitchFamily="18" charset="0"/>
              </a:rPr>
              <a:t> - </a:t>
            </a:r>
            <a:r>
              <a:rPr lang="ru-RU" sz="1400">
                <a:ea typeface="Calibri" pitchFamily="34" charset="0"/>
                <a:cs typeface="Times New Roman" pitchFamily="18" charset="0"/>
              </a:rPr>
              <a:t>фото детей во время войны.</a:t>
            </a:r>
          </a:p>
          <a:p>
            <a:pPr algn="just" eaLnBrk="0" hangingPunct="0"/>
            <a:endParaRPr lang="ru-RU" sz="1400">
              <a:ea typeface="Calibri" pitchFamily="34" charset="0"/>
              <a:cs typeface="Times New Roman" pitchFamily="18" charset="0"/>
            </a:endParaRPr>
          </a:p>
          <a:p>
            <a:pPr algn="just" eaLnBrk="0" hangingPunct="0"/>
            <a:r>
              <a:rPr lang="ru-RU" sz="1400">
                <a:latin typeface="Times New Roman" pitchFamily="18" charset="0"/>
                <a:ea typeface="Calibri" pitchFamily="34" charset="0"/>
                <a:cs typeface="Times New Roman" pitchFamily="18" charset="0"/>
              </a:rPr>
              <a:t>6. Ткачев Д.И, Кобытев А.И, Пономаренко А.Ф. Детство,    </a:t>
            </a:r>
            <a:endParaRPr lang="ru-RU" sz="1400">
              <a:ea typeface="Calibri" pitchFamily="34" charset="0"/>
              <a:cs typeface="Times New Roman" pitchFamily="18" charset="0"/>
            </a:endParaRPr>
          </a:p>
          <a:p>
            <a:pPr algn="just" eaLnBrk="0" hangingPunct="0"/>
            <a:r>
              <a:rPr lang="ru-RU" sz="1400">
                <a:latin typeface="Times New Roman" pitchFamily="18" charset="0"/>
                <a:ea typeface="Calibri" pitchFamily="34" charset="0"/>
                <a:cs typeface="Times New Roman" pitchFamily="18" charset="0"/>
              </a:rPr>
              <a:t>      опаленное войной. - Омск, 2005 год.</a:t>
            </a:r>
            <a:endParaRPr lang="ru-RU" sz="1400">
              <a:ea typeface="Calibri"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3074" name="Rectangle 1"/>
          <p:cNvSpPr>
            <a:spLocks noChangeArrowheads="1"/>
          </p:cNvSpPr>
          <p:nvPr/>
        </p:nvSpPr>
        <p:spPr bwMode="auto">
          <a:xfrm>
            <a:off x="3214688" y="214313"/>
            <a:ext cx="5643562" cy="461962"/>
          </a:xfrm>
          <a:prstGeom prst="rect">
            <a:avLst/>
          </a:prstGeom>
          <a:noFill/>
          <a:ln w="9525">
            <a:noFill/>
            <a:miter lim="800000"/>
            <a:headEnd/>
            <a:tailEnd/>
          </a:ln>
        </p:spPr>
        <p:txBody>
          <a:bodyPr anchor="ctr">
            <a:spAutoFit/>
          </a:bodyPr>
          <a:lstStyle/>
          <a:p>
            <a:r>
              <a:rPr lang="ru-RU" sz="2400">
                <a:solidFill>
                  <a:srgbClr val="002060"/>
                </a:solidFill>
                <a:latin typeface="Calibri" pitchFamily="34" charset="0"/>
                <a:cs typeface="Times New Roman" pitchFamily="18" charset="0"/>
              </a:rPr>
              <a:t>     </a:t>
            </a:r>
            <a:endParaRPr lang="ru-RU" sz="2400">
              <a:solidFill>
                <a:srgbClr val="002060"/>
              </a:solidFill>
            </a:endParaRPr>
          </a:p>
        </p:txBody>
      </p:sp>
      <p:sp>
        <p:nvSpPr>
          <p:cNvPr id="3" name="TextBox 2"/>
          <p:cNvSpPr txBox="1">
            <a:spLocks noChangeArrowheads="1"/>
          </p:cNvSpPr>
          <p:nvPr/>
        </p:nvSpPr>
        <p:spPr bwMode="auto">
          <a:xfrm>
            <a:off x="4500563" y="1285875"/>
            <a:ext cx="4429125" cy="4894263"/>
          </a:xfrm>
          <a:prstGeom prst="rect">
            <a:avLst/>
          </a:prstGeom>
          <a:noFill/>
          <a:ln w="9525">
            <a:noFill/>
            <a:miter lim="800000"/>
            <a:headEnd/>
            <a:tailEnd/>
          </a:ln>
        </p:spPr>
        <p:txBody>
          <a:bodyPr>
            <a:spAutoFit/>
          </a:bodyPr>
          <a:lstStyle/>
          <a:p>
            <a:pPr algn="ctr"/>
            <a:r>
              <a:rPr lang="ru-RU" sz="2400" b="1">
                <a:solidFill>
                  <a:srgbClr val="002060"/>
                </a:solidFill>
                <a:latin typeface="Calibri" pitchFamily="34" charset="0"/>
              </a:rPr>
              <a:t>Мирно страна проснулась</a:t>
            </a:r>
          </a:p>
          <a:p>
            <a:pPr algn="ctr"/>
            <a:r>
              <a:rPr lang="ru-RU" sz="2400" b="1">
                <a:solidFill>
                  <a:srgbClr val="002060"/>
                </a:solidFill>
                <a:latin typeface="Calibri" pitchFamily="34" charset="0"/>
              </a:rPr>
              <a:t>В этот июньский день,</a:t>
            </a:r>
          </a:p>
          <a:p>
            <a:pPr algn="ctr"/>
            <a:r>
              <a:rPr lang="ru-RU" sz="2400" b="1">
                <a:solidFill>
                  <a:srgbClr val="002060"/>
                </a:solidFill>
                <a:latin typeface="Calibri" pitchFamily="34" charset="0"/>
              </a:rPr>
              <a:t>Только что развернулась</a:t>
            </a:r>
          </a:p>
          <a:p>
            <a:pPr algn="ctr"/>
            <a:r>
              <a:rPr lang="ru-RU" sz="2400" b="1">
                <a:solidFill>
                  <a:srgbClr val="002060"/>
                </a:solidFill>
                <a:latin typeface="Calibri" pitchFamily="34" charset="0"/>
              </a:rPr>
              <a:t>В скверах её сирень.</a:t>
            </a:r>
          </a:p>
          <a:p>
            <a:pPr algn="ctr"/>
            <a:r>
              <a:rPr lang="ru-RU" sz="2400" b="1">
                <a:solidFill>
                  <a:srgbClr val="002060"/>
                </a:solidFill>
                <a:latin typeface="Calibri" pitchFamily="34" charset="0"/>
              </a:rPr>
              <a:t>Радуясь солнцу и миру,</a:t>
            </a:r>
          </a:p>
          <a:p>
            <a:pPr algn="ctr"/>
            <a:r>
              <a:rPr lang="ru-RU" sz="2400" b="1">
                <a:solidFill>
                  <a:srgbClr val="002060"/>
                </a:solidFill>
                <a:latin typeface="Calibri" pitchFamily="34" charset="0"/>
              </a:rPr>
              <a:t>Утро встречала Москва.</a:t>
            </a:r>
          </a:p>
          <a:p>
            <a:pPr algn="ctr"/>
            <a:r>
              <a:rPr lang="ru-RU" sz="2400" b="1">
                <a:solidFill>
                  <a:srgbClr val="002060"/>
                </a:solidFill>
                <a:latin typeface="Calibri" pitchFamily="34" charset="0"/>
              </a:rPr>
              <a:t>Вдруг разнеслись по эфиру </a:t>
            </a:r>
          </a:p>
          <a:p>
            <a:pPr algn="ctr"/>
            <a:r>
              <a:rPr lang="ru-RU" sz="2400" b="1">
                <a:solidFill>
                  <a:srgbClr val="002060"/>
                </a:solidFill>
                <a:latin typeface="Calibri" pitchFamily="34" charset="0"/>
              </a:rPr>
              <a:t>Памятные слова…</a:t>
            </a:r>
          </a:p>
          <a:p>
            <a:pPr algn="ctr"/>
            <a:r>
              <a:rPr lang="ru-RU" sz="2400" b="1">
                <a:solidFill>
                  <a:srgbClr val="002060"/>
                </a:solidFill>
                <a:latin typeface="Calibri" pitchFamily="34" charset="0"/>
              </a:rPr>
              <a:t>Голос уверенно - строгий </a:t>
            </a:r>
          </a:p>
          <a:p>
            <a:pPr algn="ctr"/>
            <a:r>
              <a:rPr lang="ru-RU" sz="2400" b="1">
                <a:solidFill>
                  <a:srgbClr val="002060"/>
                </a:solidFill>
                <a:latin typeface="Calibri" pitchFamily="34" charset="0"/>
              </a:rPr>
              <a:t>Сразу узнала страна.</a:t>
            </a:r>
          </a:p>
          <a:p>
            <a:pPr algn="ctr"/>
            <a:r>
              <a:rPr lang="ru-RU" sz="2400" b="1">
                <a:solidFill>
                  <a:srgbClr val="002060"/>
                </a:solidFill>
                <a:latin typeface="Calibri" pitchFamily="34" charset="0"/>
              </a:rPr>
              <a:t>Утром у нас на пороге </a:t>
            </a:r>
          </a:p>
          <a:p>
            <a:pPr algn="ctr"/>
            <a:r>
              <a:rPr lang="ru-RU" sz="2400" b="1">
                <a:solidFill>
                  <a:srgbClr val="002060"/>
                </a:solidFill>
                <a:latin typeface="Calibri" pitchFamily="34" charset="0"/>
              </a:rPr>
              <a:t>Заполыхала война.</a:t>
            </a:r>
          </a:p>
          <a:p>
            <a:pPr algn="ctr"/>
            <a:r>
              <a:rPr lang="ru-RU" sz="2400" b="1">
                <a:latin typeface="Calibri" pitchFamily="34" charset="0"/>
              </a:rPr>
              <a:t>                        </a:t>
            </a:r>
            <a:r>
              <a:rPr lang="ru-RU" sz="2400" b="1">
                <a:solidFill>
                  <a:srgbClr val="002060"/>
                </a:solidFill>
                <a:latin typeface="Calibri" pitchFamily="34" charset="0"/>
              </a:rPr>
              <a:t>С. Маршак</a:t>
            </a:r>
          </a:p>
        </p:txBody>
      </p:sp>
      <p:sp>
        <p:nvSpPr>
          <p:cNvPr id="5" name="TextBox 4"/>
          <p:cNvSpPr txBox="1">
            <a:spLocks noChangeArrowheads="1"/>
          </p:cNvSpPr>
          <p:nvPr/>
        </p:nvSpPr>
        <p:spPr bwMode="auto">
          <a:xfrm>
            <a:off x="1071563" y="428625"/>
            <a:ext cx="7715250" cy="584200"/>
          </a:xfrm>
          <a:prstGeom prst="rect">
            <a:avLst/>
          </a:prstGeom>
          <a:noFill/>
          <a:ln w="9525">
            <a:noFill/>
            <a:miter lim="800000"/>
            <a:headEnd/>
            <a:tailEnd/>
          </a:ln>
        </p:spPr>
        <p:txBody>
          <a:bodyPr>
            <a:spAutoFit/>
          </a:bodyPr>
          <a:lstStyle/>
          <a:p>
            <a:r>
              <a:rPr lang="ru-RU" b="1" i="1">
                <a:latin typeface="Calibri" pitchFamily="34" charset="0"/>
              </a:rPr>
              <a:t>                                 </a:t>
            </a:r>
            <a:r>
              <a:rPr lang="ru-RU" sz="3200" b="1" i="1">
                <a:solidFill>
                  <a:srgbClr val="7030A0"/>
                </a:solidFill>
                <a:latin typeface="Calibri" pitchFamily="34" charset="0"/>
              </a:rPr>
              <a:t>«Сорок первый! Июнь»</a:t>
            </a:r>
            <a:endParaRPr lang="ru-RU" sz="3200">
              <a:solidFill>
                <a:srgbClr val="7030A0"/>
              </a:solidFill>
              <a:latin typeface="Calibri" pitchFamily="34" charset="0"/>
            </a:endParaRPr>
          </a:p>
        </p:txBody>
      </p:sp>
      <p:pic>
        <p:nvPicPr>
          <p:cNvPr id="3078" name="Picture 7" descr="C:\Documents and Settings\user\Рабочий стол\Новая папка (8)\Рисунок1.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41350" y="1373188"/>
            <a:ext cx="3573463" cy="4699000"/>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9" presetClass="entr" presetSubtype="0" decel="100000" fill="hold" nodeType="withEffect">
                                  <p:stCondLst>
                                    <p:cond delay="0"/>
                                  </p:stCondLst>
                                  <p:childTnLst>
                                    <p:set>
                                      <p:cBhvr>
                                        <p:cTn id="16" dur="1" fill="hold">
                                          <p:stCondLst>
                                            <p:cond delay="0"/>
                                          </p:stCondLst>
                                        </p:cTn>
                                        <p:tgtEl>
                                          <p:spTgt spid="3078"/>
                                        </p:tgtEl>
                                        <p:attrNameLst>
                                          <p:attrName>style.visibility</p:attrName>
                                        </p:attrNameLst>
                                      </p:cBhvr>
                                      <p:to>
                                        <p:strVal val="visible"/>
                                      </p:to>
                                    </p:set>
                                    <p:anim calcmode="lin" valueType="num">
                                      <p:cBhvr>
                                        <p:cTn id="17" dur="500" fill="hold"/>
                                        <p:tgtEl>
                                          <p:spTgt spid="3078"/>
                                        </p:tgtEl>
                                        <p:attrNameLst>
                                          <p:attrName>ppt_w</p:attrName>
                                        </p:attrNameLst>
                                      </p:cBhvr>
                                      <p:tavLst>
                                        <p:tav tm="0">
                                          <p:val>
                                            <p:fltVal val="0"/>
                                          </p:val>
                                        </p:tav>
                                        <p:tav tm="100000">
                                          <p:val>
                                            <p:strVal val="#ppt_w"/>
                                          </p:val>
                                        </p:tav>
                                      </p:tavLst>
                                    </p:anim>
                                    <p:anim calcmode="lin" valueType="num">
                                      <p:cBhvr>
                                        <p:cTn id="18" dur="500" fill="hold"/>
                                        <p:tgtEl>
                                          <p:spTgt spid="3078"/>
                                        </p:tgtEl>
                                        <p:attrNameLst>
                                          <p:attrName>ppt_h</p:attrName>
                                        </p:attrNameLst>
                                      </p:cBhvr>
                                      <p:tavLst>
                                        <p:tav tm="0">
                                          <p:val>
                                            <p:fltVal val="0"/>
                                          </p:val>
                                        </p:tav>
                                        <p:tav tm="100000">
                                          <p:val>
                                            <p:strVal val="#ppt_h"/>
                                          </p:val>
                                        </p:tav>
                                      </p:tavLst>
                                    </p:anim>
                                    <p:anim calcmode="lin" valueType="num">
                                      <p:cBhvr>
                                        <p:cTn id="19" dur="500" fill="hold"/>
                                        <p:tgtEl>
                                          <p:spTgt spid="3078"/>
                                        </p:tgtEl>
                                        <p:attrNameLst>
                                          <p:attrName>style.rotation</p:attrName>
                                        </p:attrNameLst>
                                      </p:cBhvr>
                                      <p:tavLst>
                                        <p:tav tm="0">
                                          <p:val>
                                            <p:fltVal val="360"/>
                                          </p:val>
                                        </p:tav>
                                        <p:tav tm="100000">
                                          <p:val>
                                            <p:fltVal val="0"/>
                                          </p:val>
                                        </p:tav>
                                      </p:tavLst>
                                    </p:anim>
                                    <p:animEffect transition="in" filter="fade">
                                      <p:cBhvr>
                                        <p:cTn id="20" dur="500"/>
                                        <p:tgtEl>
                                          <p:spTgt spid="30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285875" y="215900"/>
            <a:ext cx="7072313" cy="519113"/>
          </a:xfrm>
          <a:prstGeom prst="rect">
            <a:avLst/>
          </a:prstGeom>
          <a:noFill/>
          <a:ln w="9525">
            <a:noFill/>
            <a:miter lim="800000"/>
            <a:headEnd/>
            <a:tailEnd/>
          </a:ln>
        </p:spPr>
        <p:txBody>
          <a:bodyPr anchor="ctr">
            <a:spAutoFit/>
          </a:bodyPr>
          <a:lstStyle/>
          <a:p>
            <a:pPr algn="ctr"/>
            <a:r>
              <a:rPr lang="ru-RU" sz="2800" b="1">
                <a:solidFill>
                  <a:srgbClr val="002060"/>
                </a:solidFill>
                <a:latin typeface="Calibri" pitchFamily="34" charset="0"/>
                <a:cs typeface="Times New Roman" pitchFamily="18" charset="0"/>
              </a:rPr>
              <a:t>      Война  сделала их  сиротами</a:t>
            </a:r>
            <a:r>
              <a:rPr lang="ru-RU" sz="2800" b="1">
                <a:solidFill>
                  <a:srgbClr val="7030A0"/>
                </a:solidFill>
                <a:latin typeface="Calibri" pitchFamily="34" charset="0"/>
                <a:cs typeface="Times New Roman" pitchFamily="18" charset="0"/>
              </a:rPr>
              <a:t>.  </a:t>
            </a:r>
            <a:endParaRPr lang="ru-RU" sz="2800" b="1">
              <a:solidFill>
                <a:srgbClr val="7030A0"/>
              </a:solidFill>
            </a:endParaRPr>
          </a:p>
        </p:txBody>
      </p:sp>
      <p:pic>
        <p:nvPicPr>
          <p:cNvPr id="4099" name="Picture 6" descr="C:\Documents and Settings\user\Рабочий стол\Новая папка (8)\Рисунок2.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885825" y="1120775"/>
            <a:ext cx="3900488" cy="273685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01" name="Picture 8" descr="C:\Documents and Settings\user\Рабочий стол\Новая папка (8)\Рисунок4.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3361818" y="4077072"/>
            <a:ext cx="3134740" cy="231933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02" name="Picture 6" descr="C:\Documents and Settings\user\Рабочий стол\8286-13.jpg"/>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4929188" y="1000125"/>
            <a:ext cx="3714750" cy="28956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1025"/>
                                        </p:tgtEl>
                                        <p:attrNameLst>
                                          <p:attrName>style.visibility</p:attrName>
                                        </p:attrNameLst>
                                      </p:cBhvr>
                                      <p:to>
                                        <p:strVal val="visible"/>
                                      </p:to>
                                    </p:set>
                                    <p:anim calcmode="lin" valueType="num">
                                      <p:cBhvr>
                                        <p:cTn id="7" dur="1000" fill="hold"/>
                                        <p:tgtEl>
                                          <p:spTgt spid="1025"/>
                                        </p:tgtEl>
                                        <p:attrNameLst>
                                          <p:attrName>ppt_w</p:attrName>
                                        </p:attrNameLst>
                                      </p:cBhvr>
                                      <p:tavLst>
                                        <p:tav tm="0">
                                          <p:val>
                                            <p:strVal val="#ppt_w+.3"/>
                                          </p:val>
                                        </p:tav>
                                        <p:tav tm="100000">
                                          <p:val>
                                            <p:strVal val="#ppt_w"/>
                                          </p:val>
                                        </p:tav>
                                      </p:tavLst>
                                    </p:anim>
                                    <p:anim calcmode="lin" valueType="num">
                                      <p:cBhvr>
                                        <p:cTn id="8" dur="1000" fill="hold"/>
                                        <p:tgtEl>
                                          <p:spTgt spid="1025"/>
                                        </p:tgtEl>
                                        <p:attrNameLst>
                                          <p:attrName>ppt_h</p:attrName>
                                        </p:attrNameLst>
                                      </p:cBhvr>
                                      <p:tavLst>
                                        <p:tav tm="0">
                                          <p:val>
                                            <p:strVal val="#ppt_h"/>
                                          </p:val>
                                        </p:tav>
                                        <p:tav tm="100000">
                                          <p:val>
                                            <p:strVal val="#ppt_h"/>
                                          </p:val>
                                        </p:tav>
                                      </p:tavLst>
                                    </p:anim>
                                    <p:animEffect transition="in" filter="fade">
                                      <p:cBhvr>
                                        <p:cTn id="9" dur="1000"/>
                                        <p:tgtEl>
                                          <p:spTgt spid="1025"/>
                                        </p:tgtEl>
                                      </p:cBhvr>
                                    </p:animEffect>
                                  </p:childTnLst>
                                </p:cTn>
                              </p:par>
                              <p:par>
                                <p:cTn id="10" presetID="53" presetClass="entr" presetSubtype="16" fill="hold" nodeType="withEffect">
                                  <p:stCondLst>
                                    <p:cond delay="0"/>
                                  </p:stCondLst>
                                  <p:childTnLst>
                                    <p:set>
                                      <p:cBhvr>
                                        <p:cTn id="11" dur="1" fill="hold">
                                          <p:stCondLst>
                                            <p:cond delay="0"/>
                                          </p:stCondLst>
                                        </p:cTn>
                                        <p:tgtEl>
                                          <p:spTgt spid="4099"/>
                                        </p:tgtEl>
                                        <p:attrNameLst>
                                          <p:attrName>style.visibility</p:attrName>
                                        </p:attrNameLst>
                                      </p:cBhvr>
                                      <p:to>
                                        <p:strVal val="visible"/>
                                      </p:to>
                                    </p:set>
                                    <p:anim calcmode="lin" valueType="num">
                                      <p:cBhvr>
                                        <p:cTn id="12" dur="500" fill="hold"/>
                                        <p:tgtEl>
                                          <p:spTgt spid="4099"/>
                                        </p:tgtEl>
                                        <p:attrNameLst>
                                          <p:attrName>ppt_w</p:attrName>
                                        </p:attrNameLst>
                                      </p:cBhvr>
                                      <p:tavLst>
                                        <p:tav tm="0">
                                          <p:val>
                                            <p:fltVal val="0"/>
                                          </p:val>
                                        </p:tav>
                                        <p:tav tm="100000">
                                          <p:val>
                                            <p:strVal val="#ppt_w"/>
                                          </p:val>
                                        </p:tav>
                                      </p:tavLst>
                                    </p:anim>
                                    <p:anim calcmode="lin" valueType="num">
                                      <p:cBhvr>
                                        <p:cTn id="13" dur="500" fill="hold"/>
                                        <p:tgtEl>
                                          <p:spTgt spid="4099"/>
                                        </p:tgtEl>
                                        <p:attrNameLst>
                                          <p:attrName>ppt_h</p:attrName>
                                        </p:attrNameLst>
                                      </p:cBhvr>
                                      <p:tavLst>
                                        <p:tav tm="0">
                                          <p:val>
                                            <p:fltVal val="0"/>
                                          </p:val>
                                        </p:tav>
                                        <p:tav tm="100000">
                                          <p:val>
                                            <p:strVal val="#ppt_h"/>
                                          </p:val>
                                        </p:tav>
                                      </p:tavLst>
                                    </p:anim>
                                    <p:animEffect transition="in" filter="fade">
                                      <p:cBhvr>
                                        <p:cTn id="14" dur="500"/>
                                        <p:tgtEl>
                                          <p:spTgt spid="4099"/>
                                        </p:tgtEl>
                                      </p:cBhvr>
                                    </p:animEffect>
                                  </p:childTnLst>
                                </p:cTn>
                              </p:par>
                              <p:par>
                                <p:cTn id="15" presetID="53" presetClass="entr" presetSubtype="16" fill="hold" nodeType="withEffect">
                                  <p:stCondLst>
                                    <p:cond delay="0"/>
                                  </p:stCondLst>
                                  <p:childTnLst>
                                    <p:set>
                                      <p:cBhvr>
                                        <p:cTn id="16" dur="1" fill="hold">
                                          <p:stCondLst>
                                            <p:cond delay="0"/>
                                          </p:stCondLst>
                                        </p:cTn>
                                        <p:tgtEl>
                                          <p:spTgt spid="4101"/>
                                        </p:tgtEl>
                                        <p:attrNameLst>
                                          <p:attrName>style.visibility</p:attrName>
                                        </p:attrNameLst>
                                      </p:cBhvr>
                                      <p:to>
                                        <p:strVal val="visible"/>
                                      </p:to>
                                    </p:set>
                                    <p:anim calcmode="lin" valueType="num">
                                      <p:cBhvr>
                                        <p:cTn id="17" dur="500" fill="hold"/>
                                        <p:tgtEl>
                                          <p:spTgt spid="4101"/>
                                        </p:tgtEl>
                                        <p:attrNameLst>
                                          <p:attrName>ppt_w</p:attrName>
                                        </p:attrNameLst>
                                      </p:cBhvr>
                                      <p:tavLst>
                                        <p:tav tm="0">
                                          <p:val>
                                            <p:fltVal val="0"/>
                                          </p:val>
                                        </p:tav>
                                        <p:tav tm="100000">
                                          <p:val>
                                            <p:strVal val="#ppt_w"/>
                                          </p:val>
                                        </p:tav>
                                      </p:tavLst>
                                    </p:anim>
                                    <p:anim calcmode="lin" valueType="num">
                                      <p:cBhvr>
                                        <p:cTn id="18" dur="500" fill="hold"/>
                                        <p:tgtEl>
                                          <p:spTgt spid="4101"/>
                                        </p:tgtEl>
                                        <p:attrNameLst>
                                          <p:attrName>ppt_h</p:attrName>
                                        </p:attrNameLst>
                                      </p:cBhvr>
                                      <p:tavLst>
                                        <p:tav tm="0">
                                          <p:val>
                                            <p:fltVal val="0"/>
                                          </p:val>
                                        </p:tav>
                                        <p:tav tm="100000">
                                          <p:val>
                                            <p:strVal val="#ppt_h"/>
                                          </p:val>
                                        </p:tav>
                                      </p:tavLst>
                                    </p:anim>
                                    <p:animEffect transition="in" filter="fade">
                                      <p:cBhvr>
                                        <p:cTn id="19" dur="500"/>
                                        <p:tgtEl>
                                          <p:spTgt spid="4101"/>
                                        </p:tgtEl>
                                      </p:cBhvr>
                                    </p:animEffect>
                                  </p:childTnLst>
                                </p:cTn>
                              </p:par>
                              <p:par>
                                <p:cTn id="20" presetID="53" presetClass="entr" presetSubtype="16" fill="hold" nodeType="withEffect">
                                  <p:stCondLst>
                                    <p:cond delay="0"/>
                                  </p:stCondLst>
                                  <p:childTnLst>
                                    <p:set>
                                      <p:cBhvr>
                                        <p:cTn id="21" dur="1" fill="hold">
                                          <p:stCondLst>
                                            <p:cond delay="0"/>
                                          </p:stCondLst>
                                        </p:cTn>
                                        <p:tgtEl>
                                          <p:spTgt spid="4102"/>
                                        </p:tgtEl>
                                        <p:attrNameLst>
                                          <p:attrName>style.visibility</p:attrName>
                                        </p:attrNameLst>
                                      </p:cBhvr>
                                      <p:to>
                                        <p:strVal val="visible"/>
                                      </p:to>
                                    </p:set>
                                    <p:anim calcmode="lin" valueType="num">
                                      <p:cBhvr>
                                        <p:cTn id="22" dur="500" fill="hold"/>
                                        <p:tgtEl>
                                          <p:spTgt spid="4102"/>
                                        </p:tgtEl>
                                        <p:attrNameLst>
                                          <p:attrName>ppt_w</p:attrName>
                                        </p:attrNameLst>
                                      </p:cBhvr>
                                      <p:tavLst>
                                        <p:tav tm="0">
                                          <p:val>
                                            <p:fltVal val="0"/>
                                          </p:val>
                                        </p:tav>
                                        <p:tav tm="100000">
                                          <p:val>
                                            <p:strVal val="#ppt_w"/>
                                          </p:val>
                                        </p:tav>
                                      </p:tavLst>
                                    </p:anim>
                                    <p:anim calcmode="lin" valueType="num">
                                      <p:cBhvr>
                                        <p:cTn id="23" dur="500" fill="hold"/>
                                        <p:tgtEl>
                                          <p:spTgt spid="4102"/>
                                        </p:tgtEl>
                                        <p:attrNameLst>
                                          <p:attrName>ppt_h</p:attrName>
                                        </p:attrNameLst>
                                      </p:cBhvr>
                                      <p:tavLst>
                                        <p:tav tm="0">
                                          <p:val>
                                            <p:fltVal val="0"/>
                                          </p:val>
                                        </p:tav>
                                        <p:tav tm="100000">
                                          <p:val>
                                            <p:strVal val="#ppt_h"/>
                                          </p:val>
                                        </p:tav>
                                      </p:tavLst>
                                    </p:anim>
                                    <p:animEffect transition="in" filter="fade">
                                      <p:cBhvr>
                                        <p:cTn id="24" dur="500"/>
                                        <p:tgtEl>
                                          <p:spTgt spid="4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1025" name="Rectangle 1"/>
          <p:cNvSpPr>
            <a:spLocks noChangeArrowheads="1"/>
          </p:cNvSpPr>
          <p:nvPr/>
        </p:nvSpPr>
        <p:spPr bwMode="auto">
          <a:xfrm>
            <a:off x="827088" y="215900"/>
            <a:ext cx="7072312" cy="519113"/>
          </a:xfrm>
          <a:prstGeom prst="rect">
            <a:avLst/>
          </a:prstGeom>
          <a:noFill/>
          <a:ln w="9525">
            <a:noFill/>
            <a:miter lim="800000"/>
            <a:headEnd/>
            <a:tailEnd/>
          </a:ln>
        </p:spPr>
        <p:txBody>
          <a:bodyPr anchor="ctr">
            <a:spAutoFit/>
          </a:bodyPr>
          <a:lstStyle/>
          <a:p>
            <a:pPr algn="ctr"/>
            <a:r>
              <a:rPr lang="ru-RU" sz="2800" b="1">
                <a:solidFill>
                  <a:srgbClr val="002060"/>
                </a:solidFill>
                <a:latin typeface="Calibri" pitchFamily="34" charset="0"/>
                <a:cs typeface="Times New Roman" pitchFamily="18" charset="0"/>
              </a:rPr>
              <a:t>      Война  сделала их  сиротами</a:t>
            </a:r>
            <a:r>
              <a:rPr lang="ru-RU" sz="2800" b="1">
                <a:solidFill>
                  <a:srgbClr val="7030A0"/>
                </a:solidFill>
                <a:latin typeface="Calibri" pitchFamily="34" charset="0"/>
                <a:cs typeface="Times New Roman" pitchFamily="18" charset="0"/>
              </a:rPr>
              <a:t>.  </a:t>
            </a:r>
            <a:endParaRPr lang="ru-RU" sz="2800" b="1">
              <a:solidFill>
                <a:srgbClr val="7030A0"/>
              </a:solidFill>
            </a:endParaRPr>
          </a:p>
        </p:txBody>
      </p:sp>
      <p:pic>
        <p:nvPicPr>
          <p:cNvPr id="3" name="Рисунок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51520" y="1052736"/>
            <a:ext cx="2441858" cy="299530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5124" name="TextBox 3"/>
          <p:cNvSpPr txBox="1">
            <a:spLocks noChangeArrowheads="1"/>
          </p:cNvSpPr>
          <p:nvPr/>
        </p:nvSpPr>
        <p:spPr bwMode="auto">
          <a:xfrm>
            <a:off x="2843213" y="908050"/>
            <a:ext cx="5616575" cy="4494213"/>
          </a:xfrm>
          <a:prstGeom prst="rect">
            <a:avLst/>
          </a:prstGeom>
          <a:noFill/>
          <a:ln w="9525">
            <a:noFill/>
            <a:miter lim="800000"/>
            <a:headEnd/>
            <a:tailEnd/>
          </a:ln>
        </p:spPr>
        <p:txBody>
          <a:bodyPr>
            <a:spAutoFit/>
          </a:bodyPr>
          <a:lstStyle/>
          <a:p>
            <a:r>
              <a:rPr lang="ru-RU" sz="2200"/>
              <a:t>«Мне было 5 лет когда началась война. Пришла повестка и в наш дом. Помню, как отец собирал вещевой мешок. И помню только его спину, когда он, нагнувшись, что-то складывал в него. На нем был серый хлопчатобумажный костюм. Эти серые полоски навсегда врезались мне в память. Мама суетилась, плакала и причитала: «Да будь ты проклят, немец! Что же я буду делась с четверыми ребятишками ?»…В конце войны пришло извещение о том, что отец пропал без вести.»</a:t>
            </a:r>
          </a:p>
        </p:txBody>
      </p:sp>
      <p:sp>
        <p:nvSpPr>
          <p:cNvPr id="5125" name="TextBox 4"/>
          <p:cNvSpPr txBox="1">
            <a:spLocks noChangeArrowheads="1"/>
          </p:cNvSpPr>
          <p:nvPr/>
        </p:nvSpPr>
        <p:spPr bwMode="auto">
          <a:xfrm>
            <a:off x="2913063" y="5692775"/>
            <a:ext cx="5616575" cy="369888"/>
          </a:xfrm>
          <a:prstGeom prst="rect">
            <a:avLst/>
          </a:prstGeom>
          <a:noFill/>
          <a:ln w="9525">
            <a:noFill/>
            <a:miter lim="800000"/>
            <a:headEnd/>
            <a:tailEnd/>
          </a:ln>
        </p:spPr>
        <p:txBody>
          <a:bodyPr>
            <a:spAutoFit/>
          </a:bodyPr>
          <a:lstStyle/>
          <a:p>
            <a:r>
              <a:rPr lang="ru-RU"/>
              <a:t>(Из воспоминаний Литвиненко Анны Ефимовны)</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025"/>
                                        </p:tgtEl>
                                        <p:attrNameLst>
                                          <p:attrName>style.visibility</p:attrName>
                                        </p:attrNameLst>
                                      </p:cBhvr>
                                      <p:to>
                                        <p:strVal val="visible"/>
                                      </p:to>
                                    </p:set>
                                    <p:anim calcmode="lin" valueType="num">
                                      <p:cBhvr>
                                        <p:cTn id="7" dur="1000" fill="hold"/>
                                        <p:tgtEl>
                                          <p:spTgt spid="1025"/>
                                        </p:tgtEl>
                                        <p:attrNameLst>
                                          <p:attrName>ppt_w</p:attrName>
                                        </p:attrNameLst>
                                      </p:cBhvr>
                                      <p:tavLst>
                                        <p:tav tm="0">
                                          <p:val>
                                            <p:strVal val="#ppt_w+.3"/>
                                          </p:val>
                                        </p:tav>
                                        <p:tav tm="100000">
                                          <p:val>
                                            <p:strVal val="#ppt_w"/>
                                          </p:val>
                                        </p:tav>
                                      </p:tavLst>
                                    </p:anim>
                                    <p:anim calcmode="lin" valueType="num">
                                      <p:cBhvr>
                                        <p:cTn id="8" dur="1000" fill="hold"/>
                                        <p:tgtEl>
                                          <p:spTgt spid="1025"/>
                                        </p:tgtEl>
                                        <p:attrNameLst>
                                          <p:attrName>ppt_h</p:attrName>
                                        </p:attrNameLst>
                                      </p:cBhvr>
                                      <p:tavLst>
                                        <p:tav tm="0">
                                          <p:val>
                                            <p:strVal val="#ppt_h"/>
                                          </p:val>
                                        </p:tav>
                                        <p:tav tm="100000">
                                          <p:val>
                                            <p:strVal val="#ppt_h"/>
                                          </p:val>
                                        </p:tav>
                                      </p:tavLst>
                                    </p:anim>
                                    <p:animEffect transition="in" filter="fade">
                                      <p:cBhvr>
                                        <p:cTn id="9" dur="1000"/>
                                        <p:tgtEl>
                                          <p:spTgt spid="1025"/>
                                        </p:tgtEl>
                                      </p:cBhvr>
                                    </p:animEffect>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5124"/>
                                        </p:tgtEl>
                                        <p:attrNameLst>
                                          <p:attrName>style.visibility</p:attrName>
                                        </p:attrNameLst>
                                      </p:cBhvr>
                                      <p:to>
                                        <p:strVal val="visible"/>
                                      </p:to>
                                    </p:set>
                                    <p:animEffect transition="in" filter="fade">
                                      <p:cBhvr>
                                        <p:cTn id="18" dur="1000"/>
                                        <p:tgtEl>
                                          <p:spTgt spid="5124"/>
                                        </p:tgtEl>
                                      </p:cBhvr>
                                    </p:animEffect>
                                    <p:anim calcmode="lin" valueType="num">
                                      <p:cBhvr>
                                        <p:cTn id="19" dur="1000" fill="hold"/>
                                        <p:tgtEl>
                                          <p:spTgt spid="5124"/>
                                        </p:tgtEl>
                                        <p:attrNameLst>
                                          <p:attrName>ppt_x</p:attrName>
                                        </p:attrNameLst>
                                      </p:cBhvr>
                                      <p:tavLst>
                                        <p:tav tm="0">
                                          <p:val>
                                            <p:strVal val="#ppt_x"/>
                                          </p:val>
                                        </p:tav>
                                        <p:tav tm="100000">
                                          <p:val>
                                            <p:strVal val="#ppt_x"/>
                                          </p:val>
                                        </p:tav>
                                      </p:tavLst>
                                    </p:anim>
                                    <p:anim calcmode="lin" valueType="num">
                                      <p:cBhvr>
                                        <p:cTn id="20" dur="1000" fill="hold"/>
                                        <p:tgtEl>
                                          <p:spTgt spid="5124"/>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5125"/>
                                        </p:tgtEl>
                                        <p:attrNameLst>
                                          <p:attrName>style.visibility</p:attrName>
                                        </p:attrNameLst>
                                      </p:cBhvr>
                                      <p:to>
                                        <p:strVal val="visible"/>
                                      </p:to>
                                    </p:set>
                                    <p:animEffect transition="in" filter="fade">
                                      <p:cBhvr>
                                        <p:cTn id="23" dur="1000"/>
                                        <p:tgtEl>
                                          <p:spTgt spid="5125"/>
                                        </p:tgtEl>
                                      </p:cBhvr>
                                    </p:animEffect>
                                    <p:anim calcmode="lin" valueType="num">
                                      <p:cBhvr>
                                        <p:cTn id="24" dur="1000" fill="hold"/>
                                        <p:tgtEl>
                                          <p:spTgt spid="5125"/>
                                        </p:tgtEl>
                                        <p:attrNameLst>
                                          <p:attrName>ppt_x</p:attrName>
                                        </p:attrNameLst>
                                      </p:cBhvr>
                                      <p:tavLst>
                                        <p:tav tm="0">
                                          <p:val>
                                            <p:strVal val="#ppt_x"/>
                                          </p:val>
                                        </p:tav>
                                        <p:tav tm="100000">
                                          <p:val>
                                            <p:strVal val="#ppt_x"/>
                                          </p:val>
                                        </p:tav>
                                      </p:tavLst>
                                    </p:anim>
                                    <p:anim calcmode="lin" valueType="num">
                                      <p:cBhvr>
                                        <p:cTn id="25" dur="1000" fill="hold"/>
                                        <p:tgtEl>
                                          <p:spTgt spid="51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 grpId="0"/>
      <p:bldP spid="5124" grpId="0"/>
      <p:bldP spid="512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4" name="Прямоугольник 3"/>
          <p:cNvSpPr>
            <a:spLocks noChangeArrowheads="1"/>
          </p:cNvSpPr>
          <p:nvPr/>
        </p:nvSpPr>
        <p:spPr bwMode="auto">
          <a:xfrm>
            <a:off x="284163" y="1196975"/>
            <a:ext cx="3286125" cy="5324475"/>
          </a:xfrm>
          <a:prstGeom prst="rect">
            <a:avLst/>
          </a:prstGeom>
          <a:noFill/>
          <a:ln w="9525">
            <a:noFill/>
            <a:miter lim="800000"/>
            <a:headEnd/>
            <a:tailEnd/>
          </a:ln>
        </p:spPr>
        <p:txBody>
          <a:bodyPr>
            <a:spAutoFit/>
          </a:bodyPr>
          <a:lstStyle/>
          <a:p>
            <a:pPr algn="ctr"/>
            <a:r>
              <a:rPr lang="ru-RU" sz="2000" b="1">
                <a:solidFill>
                  <a:srgbClr val="002060"/>
                </a:solidFill>
                <a:latin typeface="Calibri" pitchFamily="34" charset="0"/>
              </a:rPr>
              <a:t>Бараков цепи и песок сыпучий</a:t>
            </a:r>
          </a:p>
          <a:p>
            <a:pPr algn="ctr"/>
            <a:r>
              <a:rPr lang="ru-RU" sz="2000" b="1">
                <a:solidFill>
                  <a:srgbClr val="002060"/>
                </a:solidFill>
                <a:latin typeface="Calibri" pitchFamily="34" charset="0"/>
              </a:rPr>
              <a:t>Колючкой сложены кругом.</a:t>
            </a:r>
          </a:p>
          <a:p>
            <a:pPr algn="ctr"/>
            <a:r>
              <a:rPr lang="ru-RU" sz="2000" b="1">
                <a:solidFill>
                  <a:srgbClr val="002060"/>
                </a:solidFill>
                <a:latin typeface="Calibri" pitchFamily="34" charset="0"/>
              </a:rPr>
              <a:t>Как будто мы жуки в навозной куче:</a:t>
            </a:r>
          </a:p>
          <a:p>
            <a:pPr algn="ctr"/>
            <a:r>
              <a:rPr lang="ru-RU" sz="2000" b="1">
                <a:solidFill>
                  <a:srgbClr val="002060"/>
                </a:solidFill>
                <a:latin typeface="Calibri" pitchFamily="34" charset="0"/>
              </a:rPr>
              <a:t>Здесь копошимся, здесь мы и живём.</a:t>
            </a:r>
          </a:p>
          <a:p>
            <a:pPr algn="ctr"/>
            <a:r>
              <a:rPr lang="ru-RU" sz="2000" b="1">
                <a:solidFill>
                  <a:srgbClr val="002060"/>
                </a:solidFill>
                <a:latin typeface="Calibri" pitchFamily="34" charset="0"/>
              </a:rPr>
              <a:t>Чужое солнце всходит за холмами,</a:t>
            </a:r>
          </a:p>
          <a:p>
            <a:pPr algn="ctr"/>
            <a:r>
              <a:rPr lang="ru-RU" sz="2000" b="1">
                <a:solidFill>
                  <a:srgbClr val="002060"/>
                </a:solidFill>
                <a:latin typeface="Calibri" pitchFamily="34" charset="0"/>
              </a:rPr>
              <a:t>Но почему нахмурилось оно?</a:t>
            </a:r>
          </a:p>
          <a:p>
            <a:pPr algn="ctr"/>
            <a:r>
              <a:rPr lang="ru-RU" sz="2000" b="1">
                <a:solidFill>
                  <a:srgbClr val="002060"/>
                </a:solidFill>
                <a:latin typeface="Calibri" pitchFamily="34" charset="0"/>
              </a:rPr>
              <a:t>Не греет, не ласкает нас лучами,</a:t>
            </a:r>
          </a:p>
          <a:p>
            <a:pPr algn="ctr"/>
            <a:r>
              <a:rPr lang="ru-RU" sz="2000" b="1">
                <a:solidFill>
                  <a:srgbClr val="002060"/>
                </a:solidFill>
                <a:latin typeface="Calibri" pitchFamily="34" charset="0"/>
              </a:rPr>
              <a:t>Безжизненное  бледное пятно….</a:t>
            </a:r>
          </a:p>
          <a:p>
            <a:pPr algn="ctr"/>
            <a:r>
              <a:rPr lang="ru-RU" sz="2000" b="1">
                <a:latin typeface="Calibri" pitchFamily="34" charset="0"/>
              </a:rPr>
              <a:t>         </a:t>
            </a:r>
            <a:r>
              <a:rPr lang="ru-RU" sz="2000" b="1">
                <a:solidFill>
                  <a:srgbClr val="002060"/>
                </a:solidFill>
                <a:latin typeface="Calibri" pitchFamily="34" charset="0"/>
              </a:rPr>
              <a:t>Муса Джалиль</a:t>
            </a:r>
          </a:p>
          <a:p>
            <a:pPr algn="ctr"/>
            <a:endParaRPr lang="ru-RU" sz="2000" b="1">
              <a:solidFill>
                <a:srgbClr val="002060"/>
              </a:solidFill>
              <a:latin typeface="Calibri" pitchFamily="34" charset="0"/>
            </a:endParaRPr>
          </a:p>
        </p:txBody>
      </p:sp>
      <p:sp>
        <p:nvSpPr>
          <p:cNvPr id="5" name="TextBox 4"/>
          <p:cNvSpPr txBox="1">
            <a:spLocks noChangeArrowheads="1"/>
          </p:cNvSpPr>
          <p:nvPr/>
        </p:nvSpPr>
        <p:spPr bwMode="auto">
          <a:xfrm>
            <a:off x="1042988" y="214313"/>
            <a:ext cx="7143750" cy="584200"/>
          </a:xfrm>
          <a:prstGeom prst="rect">
            <a:avLst/>
          </a:prstGeom>
          <a:noFill/>
          <a:ln w="9525">
            <a:noFill/>
            <a:miter lim="800000"/>
            <a:headEnd/>
            <a:tailEnd/>
          </a:ln>
        </p:spPr>
        <p:txBody>
          <a:bodyPr>
            <a:spAutoFit/>
          </a:bodyPr>
          <a:lstStyle/>
          <a:p>
            <a:pPr algn="ctr"/>
            <a:r>
              <a:rPr lang="ru-RU" sz="3200" b="1" i="1">
                <a:solidFill>
                  <a:srgbClr val="7030A0"/>
                </a:solidFill>
                <a:latin typeface="Calibri" pitchFamily="34" charset="0"/>
              </a:rPr>
              <a:t>«Малолетние узники»</a:t>
            </a:r>
            <a:endParaRPr lang="ru-RU" sz="3200">
              <a:solidFill>
                <a:srgbClr val="7030A0"/>
              </a:solidFill>
              <a:latin typeface="Calibri" pitchFamily="34" charset="0"/>
            </a:endParaRPr>
          </a:p>
        </p:txBody>
      </p:sp>
      <p:pic>
        <p:nvPicPr>
          <p:cNvPr id="5124" name="Picture 5" descr="C:\Documents and Settings\user\Рабочий стол\Новая папка (8)\Рисунок5.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923928" y="1556792"/>
            <a:ext cx="4902980" cy="3981872"/>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53" presetClass="entr" presetSubtype="0" fill="hold" nodeType="withEffect">
                                  <p:stCondLst>
                                    <p:cond delay="0"/>
                                  </p:stCondLst>
                                  <p:childTnLst>
                                    <p:set>
                                      <p:cBhvr>
                                        <p:cTn id="16" dur="1" fill="hold">
                                          <p:stCondLst>
                                            <p:cond delay="0"/>
                                          </p:stCondLst>
                                        </p:cTn>
                                        <p:tgtEl>
                                          <p:spTgt spid="5124"/>
                                        </p:tgtEl>
                                        <p:attrNameLst>
                                          <p:attrName>style.visibility</p:attrName>
                                        </p:attrNameLst>
                                      </p:cBhvr>
                                      <p:to>
                                        <p:strVal val="visible"/>
                                      </p:to>
                                    </p:set>
                                    <p:anim calcmode="lin" valueType="num">
                                      <p:cBhvr>
                                        <p:cTn id="17" dur="500" fill="hold"/>
                                        <p:tgtEl>
                                          <p:spTgt spid="5124"/>
                                        </p:tgtEl>
                                        <p:attrNameLst>
                                          <p:attrName>ppt_w</p:attrName>
                                        </p:attrNameLst>
                                      </p:cBhvr>
                                      <p:tavLst>
                                        <p:tav tm="0">
                                          <p:val>
                                            <p:fltVal val="0"/>
                                          </p:val>
                                        </p:tav>
                                        <p:tav tm="100000">
                                          <p:val>
                                            <p:strVal val="#ppt_w"/>
                                          </p:val>
                                        </p:tav>
                                      </p:tavLst>
                                    </p:anim>
                                    <p:anim calcmode="lin" valueType="num">
                                      <p:cBhvr>
                                        <p:cTn id="18" dur="500" fill="hold"/>
                                        <p:tgtEl>
                                          <p:spTgt spid="5124"/>
                                        </p:tgtEl>
                                        <p:attrNameLst>
                                          <p:attrName>ppt_h</p:attrName>
                                        </p:attrNameLst>
                                      </p:cBhvr>
                                      <p:tavLst>
                                        <p:tav tm="0">
                                          <p:val>
                                            <p:fltVal val="0"/>
                                          </p:val>
                                        </p:tav>
                                        <p:tav tm="100000">
                                          <p:val>
                                            <p:strVal val="#ppt_h"/>
                                          </p:val>
                                        </p:tav>
                                      </p:tavLst>
                                    </p:anim>
                                    <p:animEffect transition="in" filter="fade">
                                      <p:cBhvr>
                                        <p:cTn id="19" dur="5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7170" name="Прямоугольник 2"/>
          <p:cNvSpPr>
            <a:spLocks noChangeArrowheads="1"/>
          </p:cNvSpPr>
          <p:nvPr/>
        </p:nvSpPr>
        <p:spPr bwMode="auto">
          <a:xfrm>
            <a:off x="214313" y="2714625"/>
            <a:ext cx="8572500" cy="369888"/>
          </a:xfrm>
          <a:prstGeom prst="rect">
            <a:avLst/>
          </a:prstGeom>
          <a:noFill/>
          <a:ln w="9525">
            <a:noFill/>
            <a:miter lim="800000"/>
            <a:headEnd/>
            <a:tailEnd/>
          </a:ln>
        </p:spPr>
        <p:txBody>
          <a:bodyPr>
            <a:spAutoFit/>
          </a:bodyPr>
          <a:lstStyle/>
          <a:p>
            <a:r>
              <a:rPr lang="ru-RU">
                <a:latin typeface="Calibri" pitchFamily="34" charset="0"/>
                <a:cs typeface="Times New Roman" pitchFamily="18" charset="0"/>
              </a:rPr>
              <a:t>      </a:t>
            </a:r>
            <a:endParaRPr lang="ru-RU">
              <a:solidFill>
                <a:srgbClr val="002060"/>
              </a:solidFill>
            </a:endParaRPr>
          </a:p>
        </p:txBody>
      </p:sp>
      <p:sp>
        <p:nvSpPr>
          <p:cNvPr id="7" name="TextBox 6"/>
          <p:cNvSpPr txBox="1">
            <a:spLocks noChangeArrowheads="1"/>
          </p:cNvSpPr>
          <p:nvPr/>
        </p:nvSpPr>
        <p:spPr bwMode="auto">
          <a:xfrm>
            <a:off x="857250" y="285750"/>
            <a:ext cx="7429500" cy="523875"/>
          </a:xfrm>
          <a:prstGeom prst="rect">
            <a:avLst/>
          </a:prstGeom>
          <a:noFill/>
          <a:ln w="9525">
            <a:noFill/>
            <a:miter lim="800000"/>
            <a:headEnd/>
            <a:tailEnd/>
          </a:ln>
        </p:spPr>
        <p:txBody>
          <a:bodyPr>
            <a:spAutoFit/>
          </a:bodyPr>
          <a:lstStyle/>
          <a:p>
            <a:r>
              <a:rPr lang="ru-RU" sz="2800">
                <a:latin typeface="Calibri" pitchFamily="34" charset="0"/>
              </a:rPr>
              <a:t>           </a:t>
            </a:r>
            <a:r>
              <a:rPr lang="ru-RU" sz="2800" b="1">
                <a:solidFill>
                  <a:srgbClr val="002060"/>
                </a:solidFill>
                <a:latin typeface="Calibri" pitchFamily="34" charset="0"/>
              </a:rPr>
              <a:t>Война  отняла у них родину и</a:t>
            </a:r>
            <a:r>
              <a:rPr lang="ru-RU" sz="2800" b="1">
                <a:solidFill>
                  <a:srgbClr val="002060"/>
                </a:solidFill>
              </a:rPr>
              <a:t> свободу.</a:t>
            </a:r>
          </a:p>
        </p:txBody>
      </p:sp>
      <p:sp>
        <p:nvSpPr>
          <p:cNvPr id="7172" name="Text Box 7"/>
          <p:cNvSpPr txBox="1">
            <a:spLocks noChangeArrowheads="1"/>
          </p:cNvSpPr>
          <p:nvPr/>
        </p:nvSpPr>
        <p:spPr bwMode="auto">
          <a:xfrm>
            <a:off x="6181725" y="5197475"/>
            <a:ext cx="2420938" cy="522288"/>
          </a:xfrm>
          <a:prstGeom prst="rect">
            <a:avLst/>
          </a:prstGeom>
          <a:noFill/>
          <a:ln w="9525">
            <a:noFill/>
            <a:miter lim="800000"/>
            <a:headEnd/>
            <a:tailEnd/>
          </a:ln>
        </p:spPr>
        <p:txBody>
          <a:bodyPr>
            <a:spAutoFit/>
          </a:bodyPr>
          <a:lstStyle/>
          <a:p>
            <a:r>
              <a:rPr lang="ru-RU" sz="2800" b="1">
                <a:solidFill>
                  <a:srgbClr val="002060"/>
                </a:solidFill>
              </a:rPr>
              <a:t>                      </a:t>
            </a:r>
            <a:endParaRPr lang="ru-RU" sz="2400"/>
          </a:p>
        </p:txBody>
      </p:sp>
      <p:pic>
        <p:nvPicPr>
          <p:cNvPr id="6149" name="Picture 8" descr="C:\Documents and Settings\user\Рабочий стол\Новая папка (8)\Рисунок6.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858838" y="903288"/>
            <a:ext cx="3211512" cy="22225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150" name="Picture 9" descr="C:\Documents and Settings\user\Рабочий стол\Новая папка (8)\Рисунок7.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857250" y="2968625"/>
            <a:ext cx="3554413" cy="222885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152" name="Picture 8" descr="C:\Documents and Settings\user\Рабочий стол\замученные дети 1942.jpg"/>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4067175" y="1089025"/>
            <a:ext cx="4384675" cy="299402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176" name="TextBox 1"/>
          <p:cNvSpPr txBox="1">
            <a:spLocks noChangeArrowheads="1"/>
          </p:cNvSpPr>
          <p:nvPr/>
        </p:nvSpPr>
        <p:spPr bwMode="auto">
          <a:xfrm>
            <a:off x="214313" y="5197475"/>
            <a:ext cx="8678862" cy="1200150"/>
          </a:xfrm>
          <a:prstGeom prst="rect">
            <a:avLst/>
          </a:prstGeom>
          <a:noFill/>
          <a:ln w="9525">
            <a:noFill/>
            <a:miter lim="800000"/>
            <a:headEnd/>
            <a:tailEnd/>
          </a:ln>
        </p:spPr>
        <p:txBody>
          <a:bodyPr>
            <a:spAutoFit/>
          </a:bodyPr>
          <a:lstStyle/>
          <a:p>
            <a:r>
              <a:rPr lang="ru-RU"/>
              <a:t>Только на территории России фашистские оккупанты расстреляли, задушили в газовых камерах, сожгли, повесили 1 млн. 700 тыс человек, в том числе 600 тысяч детей. Всего же в концлагерях погибло около 5 миллионов советских граждан.</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6149"/>
                                        </p:tgtEl>
                                        <p:attrNameLst>
                                          <p:attrName>style.visibility</p:attrName>
                                        </p:attrNameLst>
                                      </p:cBhvr>
                                      <p:to>
                                        <p:strVal val="visible"/>
                                      </p:to>
                                    </p:set>
                                    <p:anim calcmode="lin" valueType="num">
                                      <p:cBhvr>
                                        <p:cTn id="12" dur="1000" fill="hold"/>
                                        <p:tgtEl>
                                          <p:spTgt spid="6149"/>
                                        </p:tgtEl>
                                        <p:attrNameLst>
                                          <p:attrName>ppt_w</p:attrName>
                                        </p:attrNameLst>
                                      </p:cBhvr>
                                      <p:tavLst>
                                        <p:tav tm="0">
                                          <p:val>
                                            <p:strVal val="#ppt_w+.3"/>
                                          </p:val>
                                        </p:tav>
                                        <p:tav tm="100000">
                                          <p:val>
                                            <p:strVal val="#ppt_w"/>
                                          </p:val>
                                        </p:tav>
                                      </p:tavLst>
                                    </p:anim>
                                    <p:anim calcmode="lin" valueType="num">
                                      <p:cBhvr>
                                        <p:cTn id="13" dur="1000" fill="hold"/>
                                        <p:tgtEl>
                                          <p:spTgt spid="6149"/>
                                        </p:tgtEl>
                                        <p:attrNameLst>
                                          <p:attrName>ppt_h</p:attrName>
                                        </p:attrNameLst>
                                      </p:cBhvr>
                                      <p:tavLst>
                                        <p:tav tm="0">
                                          <p:val>
                                            <p:strVal val="#ppt_h"/>
                                          </p:val>
                                        </p:tav>
                                        <p:tav tm="100000">
                                          <p:val>
                                            <p:strVal val="#ppt_h"/>
                                          </p:val>
                                        </p:tav>
                                      </p:tavLst>
                                    </p:anim>
                                    <p:animEffect transition="in" filter="fade">
                                      <p:cBhvr>
                                        <p:cTn id="14" dur="1000"/>
                                        <p:tgtEl>
                                          <p:spTgt spid="6149"/>
                                        </p:tgtEl>
                                      </p:cBhvr>
                                    </p:animEffect>
                                  </p:childTnLst>
                                </p:cTn>
                              </p:par>
                              <p:par>
                                <p:cTn id="15" presetID="50" presetClass="entr" presetSubtype="0" decel="100000" fill="hold" nodeType="withEffect">
                                  <p:stCondLst>
                                    <p:cond delay="0"/>
                                  </p:stCondLst>
                                  <p:childTnLst>
                                    <p:set>
                                      <p:cBhvr>
                                        <p:cTn id="16" dur="1" fill="hold">
                                          <p:stCondLst>
                                            <p:cond delay="0"/>
                                          </p:stCondLst>
                                        </p:cTn>
                                        <p:tgtEl>
                                          <p:spTgt spid="6150"/>
                                        </p:tgtEl>
                                        <p:attrNameLst>
                                          <p:attrName>style.visibility</p:attrName>
                                        </p:attrNameLst>
                                      </p:cBhvr>
                                      <p:to>
                                        <p:strVal val="visible"/>
                                      </p:to>
                                    </p:set>
                                    <p:anim calcmode="lin" valueType="num">
                                      <p:cBhvr>
                                        <p:cTn id="17" dur="1000" fill="hold"/>
                                        <p:tgtEl>
                                          <p:spTgt spid="6150"/>
                                        </p:tgtEl>
                                        <p:attrNameLst>
                                          <p:attrName>ppt_w</p:attrName>
                                        </p:attrNameLst>
                                      </p:cBhvr>
                                      <p:tavLst>
                                        <p:tav tm="0">
                                          <p:val>
                                            <p:strVal val="#ppt_w+.3"/>
                                          </p:val>
                                        </p:tav>
                                        <p:tav tm="100000">
                                          <p:val>
                                            <p:strVal val="#ppt_w"/>
                                          </p:val>
                                        </p:tav>
                                      </p:tavLst>
                                    </p:anim>
                                    <p:anim calcmode="lin" valueType="num">
                                      <p:cBhvr>
                                        <p:cTn id="18" dur="1000" fill="hold"/>
                                        <p:tgtEl>
                                          <p:spTgt spid="6150"/>
                                        </p:tgtEl>
                                        <p:attrNameLst>
                                          <p:attrName>ppt_h</p:attrName>
                                        </p:attrNameLst>
                                      </p:cBhvr>
                                      <p:tavLst>
                                        <p:tav tm="0">
                                          <p:val>
                                            <p:strVal val="#ppt_h"/>
                                          </p:val>
                                        </p:tav>
                                        <p:tav tm="100000">
                                          <p:val>
                                            <p:strVal val="#ppt_h"/>
                                          </p:val>
                                        </p:tav>
                                      </p:tavLst>
                                    </p:anim>
                                    <p:animEffect transition="in" filter="fade">
                                      <p:cBhvr>
                                        <p:cTn id="19" dur="1000"/>
                                        <p:tgtEl>
                                          <p:spTgt spid="6150"/>
                                        </p:tgtEl>
                                      </p:cBhvr>
                                    </p:animEffect>
                                  </p:childTnLst>
                                </p:cTn>
                              </p:par>
                              <p:par>
                                <p:cTn id="20" presetID="50" presetClass="entr" presetSubtype="0" decel="100000" fill="hold" nodeType="withEffect">
                                  <p:stCondLst>
                                    <p:cond delay="0"/>
                                  </p:stCondLst>
                                  <p:childTnLst>
                                    <p:set>
                                      <p:cBhvr>
                                        <p:cTn id="21" dur="1" fill="hold">
                                          <p:stCondLst>
                                            <p:cond delay="0"/>
                                          </p:stCondLst>
                                        </p:cTn>
                                        <p:tgtEl>
                                          <p:spTgt spid="6152"/>
                                        </p:tgtEl>
                                        <p:attrNameLst>
                                          <p:attrName>style.visibility</p:attrName>
                                        </p:attrNameLst>
                                      </p:cBhvr>
                                      <p:to>
                                        <p:strVal val="visible"/>
                                      </p:to>
                                    </p:set>
                                    <p:anim calcmode="lin" valueType="num">
                                      <p:cBhvr>
                                        <p:cTn id="22" dur="1000" fill="hold"/>
                                        <p:tgtEl>
                                          <p:spTgt spid="6152"/>
                                        </p:tgtEl>
                                        <p:attrNameLst>
                                          <p:attrName>ppt_w</p:attrName>
                                        </p:attrNameLst>
                                      </p:cBhvr>
                                      <p:tavLst>
                                        <p:tav tm="0">
                                          <p:val>
                                            <p:strVal val="#ppt_w+.3"/>
                                          </p:val>
                                        </p:tav>
                                        <p:tav tm="100000">
                                          <p:val>
                                            <p:strVal val="#ppt_w"/>
                                          </p:val>
                                        </p:tav>
                                      </p:tavLst>
                                    </p:anim>
                                    <p:anim calcmode="lin" valueType="num">
                                      <p:cBhvr>
                                        <p:cTn id="23" dur="1000" fill="hold"/>
                                        <p:tgtEl>
                                          <p:spTgt spid="6152"/>
                                        </p:tgtEl>
                                        <p:attrNameLst>
                                          <p:attrName>ppt_h</p:attrName>
                                        </p:attrNameLst>
                                      </p:cBhvr>
                                      <p:tavLst>
                                        <p:tav tm="0">
                                          <p:val>
                                            <p:strVal val="#ppt_h"/>
                                          </p:val>
                                        </p:tav>
                                        <p:tav tm="100000">
                                          <p:val>
                                            <p:strVal val="#ppt_h"/>
                                          </p:val>
                                        </p:tav>
                                      </p:tavLst>
                                    </p:anim>
                                    <p:animEffect transition="in" filter="fade">
                                      <p:cBhvr>
                                        <p:cTn id="24" dur="1000"/>
                                        <p:tgtEl>
                                          <p:spTgt spid="6152"/>
                                        </p:tgtEl>
                                      </p:cBhvr>
                                    </p:animEffect>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1" fill="hold">
                                          <p:stCondLst>
                                            <p:cond delay="0"/>
                                          </p:stCondLst>
                                        </p:cTn>
                                        <p:tgtEl>
                                          <p:spTgt spid="7176"/>
                                        </p:tgtEl>
                                        <p:attrNameLst>
                                          <p:attrName>style.visibility</p:attrName>
                                        </p:attrNameLst>
                                      </p:cBhvr>
                                      <p:to>
                                        <p:strVal val="visible"/>
                                      </p:to>
                                    </p:set>
                                    <p:animEffect transition="in" filter="fade">
                                      <p:cBhvr>
                                        <p:cTn id="28" dur="1000"/>
                                        <p:tgtEl>
                                          <p:spTgt spid="7176"/>
                                        </p:tgtEl>
                                      </p:cBhvr>
                                    </p:animEffect>
                                    <p:anim calcmode="lin" valueType="num">
                                      <p:cBhvr>
                                        <p:cTn id="29" dur="1000" fill="hold"/>
                                        <p:tgtEl>
                                          <p:spTgt spid="7176"/>
                                        </p:tgtEl>
                                        <p:attrNameLst>
                                          <p:attrName>ppt_x</p:attrName>
                                        </p:attrNameLst>
                                      </p:cBhvr>
                                      <p:tavLst>
                                        <p:tav tm="0">
                                          <p:val>
                                            <p:strVal val="#ppt_x"/>
                                          </p:val>
                                        </p:tav>
                                        <p:tav tm="100000">
                                          <p:val>
                                            <p:strVal val="#ppt_x"/>
                                          </p:val>
                                        </p:tav>
                                      </p:tavLst>
                                    </p:anim>
                                    <p:anim calcmode="lin" valueType="num">
                                      <p:cBhvr>
                                        <p:cTn id="30" dur="1000" fill="hold"/>
                                        <p:tgtEl>
                                          <p:spTgt spid="71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176"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10" name="TextBox 9"/>
          <p:cNvSpPr txBox="1">
            <a:spLocks noChangeArrowheads="1"/>
          </p:cNvSpPr>
          <p:nvPr/>
        </p:nvSpPr>
        <p:spPr bwMode="auto">
          <a:xfrm>
            <a:off x="4857750" y="0"/>
            <a:ext cx="4286250" cy="6094413"/>
          </a:xfrm>
          <a:prstGeom prst="rect">
            <a:avLst/>
          </a:prstGeom>
          <a:noFill/>
          <a:ln w="9525">
            <a:noFill/>
            <a:miter lim="800000"/>
            <a:headEnd/>
            <a:tailEnd/>
          </a:ln>
        </p:spPr>
        <p:txBody>
          <a:bodyPr>
            <a:spAutoFit/>
          </a:bodyPr>
          <a:lstStyle/>
          <a:p>
            <a:endParaRPr lang="ru-RU">
              <a:solidFill>
                <a:srgbClr val="002060"/>
              </a:solidFill>
              <a:latin typeface="Calibri" pitchFamily="34" charset="0"/>
            </a:endParaRPr>
          </a:p>
          <a:p>
            <a:endParaRPr lang="ru-RU">
              <a:solidFill>
                <a:srgbClr val="002060"/>
              </a:solidFill>
              <a:latin typeface="Calibri" pitchFamily="34" charset="0"/>
            </a:endParaRPr>
          </a:p>
          <a:p>
            <a:endParaRPr lang="ru-RU">
              <a:solidFill>
                <a:srgbClr val="002060"/>
              </a:solidFill>
              <a:latin typeface="Calibri" pitchFamily="34" charset="0"/>
            </a:endParaRPr>
          </a:p>
          <a:p>
            <a:endParaRPr lang="ru-RU" sz="2000">
              <a:solidFill>
                <a:srgbClr val="002060"/>
              </a:solidFill>
              <a:latin typeface="Calibri" pitchFamily="34" charset="0"/>
            </a:endParaRPr>
          </a:p>
          <a:p>
            <a:endParaRPr lang="ru-RU" sz="2000">
              <a:solidFill>
                <a:srgbClr val="002060"/>
              </a:solidFill>
              <a:latin typeface="Calibri" pitchFamily="34" charset="0"/>
            </a:endParaRPr>
          </a:p>
          <a:p>
            <a:r>
              <a:rPr lang="ru-RU" sz="2000">
                <a:solidFill>
                  <a:srgbClr val="002060"/>
                </a:solidFill>
                <a:latin typeface="Calibri" pitchFamily="34" charset="0"/>
              </a:rPr>
              <a:t>Горнили к бою трубы полковые.</a:t>
            </a:r>
          </a:p>
          <a:p>
            <a:r>
              <a:rPr lang="ru-RU" sz="2000">
                <a:solidFill>
                  <a:srgbClr val="002060"/>
                </a:solidFill>
                <a:latin typeface="Calibri" pitchFamily="34" charset="0"/>
              </a:rPr>
              <a:t>Военный гром катился над страной.</a:t>
            </a:r>
          </a:p>
          <a:p>
            <a:r>
              <a:rPr lang="ru-RU" sz="2000">
                <a:solidFill>
                  <a:srgbClr val="002060"/>
                </a:solidFill>
                <a:latin typeface="Calibri" pitchFamily="34" charset="0"/>
              </a:rPr>
              <a:t>Вставали в строй мальчишки боевые</a:t>
            </a:r>
          </a:p>
          <a:p>
            <a:r>
              <a:rPr lang="ru-RU" sz="2000">
                <a:solidFill>
                  <a:srgbClr val="002060"/>
                </a:solidFill>
                <a:latin typeface="Calibri" pitchFamily="34" charset="0"/>
              </a:rPr>
              <a:t>На левый флаг, в солдатский строй.</a:t>
            </a:r>
          </a:p>
          <a:p>
            <a:r>
              <a:rPr lang="ru-RU" sz="2000">
                <a:solidFill>
                  <a:srgbClr val="002060"/>
                </a:solidFill>
                <a:latin typeface="Calibri" pitchFamily="34" charset="0"/>
              </a:rPr>
              <a:t>Великоваты были им шинели,</a:t>
            </a:r>
          </a:p>
          <a:p>
            <a:r>
              <a:rPr lang="ru-RU" sz="2000">
                <a:solidFill>
                  <a:srgbClr val="002060"/>
                </a:solidFill>
                <a:latin typeface="Calibri" pitchFamily="34" charset="0"/>
              </a:rPr>
              <a:t>Во всём полку сапог не подобрать, </a:t>
            </a:r>
          </a:p>
          <a:p>
            <a:r>
              <a:rPr lang="ru-RU" sz="2000">
                <a:solidFill>
                  <a:srgbClr val="002060"/>
                </a:solidFill>
                <a:latin typeface="Calibri" pitchFamily="34" charset="0"/>
              </a:rPr>
              <a:t>Но всё равно в бою они умели</a:t>
            </a:r>
          </a:p>
          <a:p>
            <a:r>
              <a:rPr lang="ru-RU" sz="2000">
                <a:solidFill>
                  <a:srgbClr val="002060"/>
                </a:solidFill>
                <a:latin typeface="Calibri" pitchFamily="34" charset="0"/>
              </a:rPr>
              <a:t>Не  отступать</a:t>
            </a:r>
            <a:r>
              <a:rPr lang="ru-RU" sz="2000">
                <a:solidFill>
                  <a:srgbClr val="002060"/>
                </a:solidFill>
              </a:rPr>
              <a:t>,</a:t>
            </a:r>
            <a:r>
              <a:rPr lang="ru-RU" sz="2000">
                <a:solidFill>
                  <a:srgbClr val="002060"/>
                </a:solidFill>
                <a:latin typeface="Calibri" pitchFamily="34" charset="0"/>
              </a:rPr>
              <a:t> а побеждать.</a:t>
            </a:r>
          </a:p>
          <a:p>
            <a:r>
              <a:rPr lang="ru-RU" sz="2000">
                <a:solidFill>
                  <a:srgbClr val="002060"/>
                </a:solidFill>
                <a:latin typeface="Calibri" pitchFamily="34" charset="0"/>
              </a:rPr>
              <a:t>Жила в сердцах их взрослая отвага,</a:t>
            </a:r>
          </a:p>
          <a:p>
            <a:r>
              <a:rPr lang="ru-RU" sz="2000">
                <a:solidFill>
                  <a:srgbClr val="002060"/>
                </a:solidFill>
                <a:latin typeface="Calibri" pitchFamily="34" charset="0"/>
              </a:rPr>
              <a:t>В 12 лет по-взрослому сильны,</a:t>
            </a:r>
          </a:p>
          <a:p>
            <a:r>
              <a:rPr lang="ru-RU" sz="2000">
                <a:solidFill>
                  <a:srgbClr val="002060"/>
                </a:solidFill>
                <a:latin typeface="Calibri" pitchFamily="34" charset="0"/>
              </a:rPr>
              <a:t>Они дошли с победой до рейхстага</a:t>
            </a:r>
            <a:r>
              <a:rPr lang="ru-RU" sz="2000">
                <a:solidFill>
                  <a:srgbClr val="002060"/>
                </a:solidFill>
              </a:rPr>
              <a:t> </a:t>
            </a:r>
            <a:r>
              <a:rPr lang="ru-RU" sz="2000">
                <a:solidFill>
                  <a:srgbClr val="002060"/>
                </a:solidFill>
                <a:latin typeface="Calibri" pitchFamily="34" charset="0"/>
              </a:rPr>
              <a:t>-</a:t>
            </a:r>
          </a:p>
          <a:p>
            <a:r>
              <a:rPr lang="ru-RU" sz="2000">
                <a:solidFill>
                  <a:srgbClr val="002060"/>
                </a:solidFill>
                <a:latin typeface="Calibri" pitchFamily="34" charset="0"/>
              </a:rPr>
              <a:t>Сыны полков своей страны.</a:t>
            </a:r>
          </a:p>
          <a:p>
            <a:r>
              <a:rPr lang="ru-RU" sz="2000">
                <a:solidFill>
                  <a:srgbClr val="002060"/>
                </a:solidFill>
                <a:latin typeface="Calibri" pitchFamily="34" charset="0"/>
              </a:rPr>
              <a:t>                                  </a:t>
            </a:r>
            <a:r>
              <a:rPr lang="ru-RU" sz="2000" i="1">
                <a:solidFill>
                  <a:srgbClr val="002060"/>
                </a:solidFill>
                <a:latin typeface="Calibri" pitchFamily="34" charset="0"/>
              </a:rPr>
              <a:t>В. Суслов</a:t>
            </a:r>
            <a:endParaRPr lang="ru-RU" sz="2000">
              <a:solidFill>
                <a:srgbClr val="002060"/>
              </a:solidFill>
              <a:latin typeface="Calibri" pitchFamily="34" charset="0"/>
            </a:endParaRPr>
          </a:p>
          <a:p>
            <a:endParaRPr lang="ru-RU">
              <a:solidFill>
                <a:srgbClr val="002060"/>
              </a:solidFill>
              <a:latin typeface="Calibri" pitchFamily="34" charset="0"/>
            </a:endParaRPr>
          </a:p>
          <a:p>
            <a:endParaRPr lang="ru-RU">
              <a:solidFill>
                <a:srgbClr val="FFFF00"/>
              </a:solidFill>
              <a:latin typeface="Calibri" pitchFamily="34" charset="0"/>
            </a:endParaRPr>
          </a:p>
        </p:txBody>
      </p:sp>
      <p:sp>
        <p:nvSpPr>
          <p:cNvPr id="11265" name="Rectangle 1"/>
          <p:cNvSpPr>
            <a:spLocks noChangeArrowheads="1"/>
          </p:cNvSpPr>
          <p:nvPr/>
        </p:nvSpPr>
        <p:spPr bwMode="auto">
          <a:xfrm>
            <a:off x="0" y="215900"/>
            <a:ext cx="8715375" cy="579438"/>
          </a:xfrm>
          <a:prstGeom prst="rect">
            <a:avLst/>
          </a:prstGeom>
          <a:noFill/>
          <a:ln w="9525">
            <a:noFill/>
            <a:miter lim="800000"/>
            <a:headEnd/>
            <a:tailEnd/>
          </a:ln>
        </p:spPr>
        <p:txBody>
          <a:bodyPr anchor="ctr">
            <a:spAutoFit/>
          </a:bodyPr>
          <a:lstStyle/>
          <a:p>
            <a:pPr algn="ctr"/>
            <a:r>
              <a:rPr lang="ru-RU" sz="3200" b="1" i="1">
                <a:solidFill>
                  <a:srgbClr val="7030A0"/>
                </a:solidFill>
                <a:latin typeface="Calibri" pitchFamily="34" charset="0"/>
                <a:ea typeface="Calibri" pitchFamily="34" charset="0"/>
                <a:cs typeface="Times New Roman" pitchFamily="18" charset="0"/>
              </a:rPr>
              <a:t>«Дети в боевых действиях»</a:t>
            </a:r>
            <a:endParaRPr lang="ru-RU" sz="3200" b="1">
              <a:solidFill>
                <a:srgbClr val="7030A0"/>
              </a:solidFill>
              <a:ea typeface="Calibri" pitchFamily="34" charset="0"/>
              <a:cs typeface="Times New Roman" pitchFamily="18" charset="0"/>
            </a:endParaRPr>
          </a:p>
        </p:txBody>
      </p:sp>
      <p:pic>
        <p:nvPicPr>
          <p:cNvPr id="8196" name="Рисунок 2"/>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666750" y="795338"/>
            <a:ext cx="3690938" cy="573405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1265"/>
                                        </p:tgtEl>
                                        <p:attrNameLst>
                                          <p:attrName>style.visibility</p:attrName>
                                        </p:attrNameLst>
                                      </p:cBhvr>
                                      <p:to>
                                        <p:strVal val="visible"/>
                                      </p:to>
                                    </p:set>
                                    <p:anim calcmode="lin" valueType="num">
                                      <p:cBhvr>
                                        <p:cTn id="7" dur="500" fill="hold"/>
                                        <p:tgtEl>
                                          <p:spTgt spid="11265"/>
                                        </p:tgtEl>
                                        <p:attrNameLst>
                                          <p:attrName>ppt_w</p:attrName>
                                        </p:attrNameLst>
                                      </p:cBhvr>
                                      <p:tavLst>
                                        <p:tav tm="0">
                                          <p:val>
                                            <p:fltVal val="0"/>
                                          </p:val>
                                        </p:tav>
                                        <p:tav tm="100000">
                                          <p:val>
                                            <p:strVal val="#ppt_w"/>
                                          </p:val>
                                        </p:tav>
                                      </p:tavLst>
                                    </p:anim>
                                    <p:anim calcmode="lin" valueType="num">
                                      <p:cBhvr>
                                        <p:cTn id="8" dur="500" fill="hold"/>
                                        <p:tgtEl>
                                          <p:spTgt spid="11265"/>
                                        </p:tgtEl>
                                        <p:attrNameLst>
                                          <p:attrName>ppt_h</p:attrName>
                                        </p:attrNameLst>
                                      </p:cBhvr>
                                      <p:tavLst>
                                        <p:tav tm="0">
                                          <p:val>
                                            <p:fltVal val="0"/>
                                          </p:val>
                                        </p:tav>
                                        <p:tav tm="100000">
                                          <p:val>
                                            <p:strVal val="#ppt_h"/>
                                          </p:val>
                                        </p:tav>
                                      </p:tavLst>
                                    </p:anim>
                                    <p:animEffect transition="in" filter="fade">
                                      <p:cBhvr>
                                        <p:cTn id="9" dur="500"/>
                                        <p:tgtEl>
                                          <p:spTgt spid="11265"/>
                                        </p:tgtEl>
                                      </p:cBhvr>
                                    </p:animEffect>
                                  </p:childTnLst>
                                </p:cTn>
                              </p:par>
                              <p:par>
                                <p:cTn id="10" presetID="42" presetClass="entr" presetSubtype="0" fill="hold" nodeType="withEffect">
                                  <p:stCondLst>
                                    <p:cond delay="0"/>
                                  </p:stCondLst>
                                  <p:childTnLst>
                                    <p:set>
                                      <p:cBhvr>
                                        <p:cTn id="11" dur="1" fill="hold">
                                          <p:stCondLst>
                                            <p:cond delay="0"/>
                                          </p:stCondLst>
                                        </p:cTn>
                                        <p:tgtEl>
                                          <p:spTgt spid="8196"/>
                                        </p:tgtEl>
                                        <p:attrNameLst>
                                          <p:attrName>style.visibility</p:attrName>
                                        </p:attrNameLst>
                                      </p:cBhvr>
                                      <p:to>
                                        <p:strVal val="visible"/>
                                      </p:to>
                                    </p:set>
                                    <p:animEffect transition="in" filter="fade">
                                      <p:cBhvr>
                                        <p:cTn id="12" dur="1000"/>
                                        <p:tgtEl>
                                          <p:spTgt spid="8196"/>
                                        </p:tgtEl>
                                      </p:cBhvr>
                                    </p:animEffect>
                                    <p:anim calcmode="lin" valueType="num">
                                      <p:cBhvr>
                                        <p:cTn id="13" dur="1000" fill="hold"/>
                                        <p:tgtEl>
                                          <p:spTgt spid="8196"/>
                                        </p:tgtEl>
                                        <p:attrNameLst>
                                          <p:attrName>ppt_x</p:attrName>
                                        </p:attrNameLst>
                                      </p:cBhvr>
                                      <p:tavLst>
                                        <p:tav tm="0">
                                          <p:val>
                                            <p:strVal val="#ppt_x"/>
                                          </p:val>
                                        </p:tav>
                                        <p:tav tm="100000">
                                          <p:val>
                                            <p:strVal val="#ppt_x"/>
                                          </p:val>
                                        </p:tav>
                                      </p:tavLst>
                                    </p:anim>
                                    <p:anim calcmode="lin" valueType="num">
                                      <p:cBhvr>
                                        <p:cTn id="14" dur="1000" fill="hold"/>
                                        <p:tgtEl>
                                          <p:spTgt spid="819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265"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7" name="TextBox 6"/>
          <p:cNvSpPr txBox="1">
            <a:spLocks noChangeArrowheads="1"/>
          </p:cNvSpPr>
          <p:nvPr/>
        </p:nvSpPr>
        <p:spPr bwMode="auto">
          <a:xfrm>
            <a:off x="1285875" y="214313"/>
            <a:ext cx="6357938" cy="523875"/>
          </a:xfrm>
          <a:prstGeom prst="rect">
            <a:avLst/>
          </a:prstGeom>
          <a:noFill/>
          <a:ln w="9525">
            <a:noFill/>
            <a:miter lim="800000"/>
            <a:headEnd/>
            <a:tailEnd/>
          </a:ln>
        </p:spPr>
        <p:txBody>
          <a:bodyPr>
            <a:spAutoFit/>
          </a:bodyPr>
          <a:lstStyle/>
          <a:p>
            <a:pPr algn="ctr"/>
            <a:r>
              <a:rPr lang="ru-RU" sz="2800" b="1">
                <a:solidFill>
                  <a:srgbClr val="002060"/>
                </a:solidFill>
                <a:latin typeface="Calibri" pitchFamily="34" charset="0"/>
              </a:rPr>
              <a:t>Война  заставила их воевать.</a:t>
            </a:r>
          </a:p>
        </p:txBody>
      </p:sp>
      <p:sp>
        <p:nvSpPr>
          <p:cNvPr id="10" name="Прямоугольник 9"/>
          <p:cNvSpPr>
            <a:spLocks noChangeArrowheads="1"/>
          </p:cNvSpPr>
          <p:nvPr/>
        </p:nvSpPr>
        <p:spPr bwMode="auto">
          <a:xfrm>
            <a:off x="3851275" y="836613"/>
            <a:ext cx="5041900" cy="5908675"/>
          </a:xfrm>
          <a:prstGeom prst="rect">
            <a:avLst/>
          </a:prstGeom>
          <a:noFill/>
          <a:ln w="9525">
            <a:noFill/>
            <a:miter lim="800000"/>
            <a:headEnd/>
            <a:tailEnd/>
          </a:ln>
        </p:spPr>
        <p:txBody>
          <a:bodyPr>
            <a:spAutoFit/>
          </a:bodyPr>
          <a:lstStyle/>
          <a:p>
            <a:pPr algn="just"/>
            <a:r>
              <a:rPr lang="ru-RU">
                <a:solidFill>
                  <a:srgbClr val="002060"/>
                </a:solidFill>
                <a:cs typeface="Times New Roman" pitchFamily="18" charset="0"/>
              </a:rPr>
              <a:t>	     Павел Богов, уроженец Смоленской области, стал сыном</a:t>
            </a:r>
          </a:p>
          <a:p>
            <a:pPr algn="just"/>
            <a:r>
              <a:rPr lang="ru-RU">
                <a:solidFill>
                  <a:srgbClr val="002060"/>
                </a:solidFill>
                <a:cs typeface="Times New Roman" pitchFamily="18" charset="0"/>
              </a:rPr>
              <a:t>полка в 11 лет, когда его родное село   немцы сожгли до основания, а жителей убили. 6 октября 1942 года он был зачислен воспитанником 891 артиллерийского полка 332 Ивановской им. Фрунзе стрелковой дивизии и получил первый в жизни документ- красноармейскую книжку. Удостоверение к медали «За отвагу» стало вторым документом, удостоверяющим личность подростка. Медаль «За победу над Германией в Великой Отечественной войне 1941-1945 г. г. подросток получил уже в 1945 году. Закончил войну со своей дивизией в Прибалтике.</a:t>
            </a:r>
          </a:p>
          <a:p>
            <a:pPr algn="just"/>
            <a:r>
              <a:rPr lang="ru-RU">
                <a:solidFill>
                  <a:srgbClr val="002060"/>
                </a:solidFill>
                <a:cs typeface="Times New Roman" pitchFamily="18" charset="0"/>
              </a:rPr>
              <a:t>	После войны второй родиной стал для него город Петровск. Здесь на заводе «Молот» прошла его трудовая</a:t>
            </a:r>
          </a:p>
          <a:p>
            <a:pPr algn="just"/>
            <a:r>
              <a:rPr lang="ru-RU">
                <a:solidFill>
                  <a:srgbClr val="002060"/>
                </a:solidFill>
                <a:cs typeface="Times New Roman" pitchFamily="18" charset="0"/>
              </a:rPr>
              <a:t>жизнь.</a:t>
            </a:r>
          </a:p>
          <a:p>
            <a:endParaRPr lang="ru-RU" b="1">
              <a:solidFill>
                <a:srgbClr val="002060"/>
              </a:solidFill>
              <a:cs typeface="Times New Roman" pitchFamily="18" charset="0"/>
            </a:endParaRPr>
          </a:p>
        </p:txBody>
      </p:sp>
      <p:pic>
        <p:nvPicPr>
          <p:cNvPr id="9220" name="Рисунок 1"/>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371475" y="738188"/>
            <a:ext cx="3295650" cy="4776787"/>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221" name="TextBox 2"/>
          <p:cNvSpPr txBox="1">
            <a:spLocks noChangeArrowheads="1"/>
          </p:cNvSpPr>
          <p:nvPr/>
        </p:nvSpPr>
        <p:spPr bwMode="auto">
          <a:xfrm>
            <a:off x="379413" y="5557838"/>
            <a:ext cx="3295650" cy="830262"/>
          </a:xfrm>
          <a:prstGeom prst="rect">
            <a:avLst/>
          </a:prstGeom>
          <a:noFill/>
          <a:ln w="9525">
            <a:noFill/>
            <a:miter lim="800000"/>
            <a:headEnd/>
            <a:tailEnd/>
          </a:ln>
        </p:spPr>
        <p:txBody>
          <a:bodyPr>
            <a:spAutoFit/>
          </a:bodyPr>
          <a:lstStyle/>
          <a:p>
            <a:pPr algn="ctr"/>
            <a:r>
              <a:rPr lang="ru-RU" sz="1200"/>
              <a:t>Сын полка </a:t>
            </a:r>
          </a:p>
          <a:p>
            <a:pPr algn="ctr"/>
            <a:r>
              <a:rPr lang="ru-RU" sz="1200"/>
              <a:t>Апрель 1943 г.</a:t>
            </a:r>
          </a:p>
          <a:p>
            <a:pPr algn="ctr"/>
            <a:r>
              <a:rPr lang="ru-RU" sz="1200"/>
              <a:t>Место съемки: 1-й Белорусский фронт Автор съемки: Капустянский Г.</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3"/>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par>
                                <p:cTn id="10" presetID="42" presetClass="entr" presetSubtype="0" fill="hold" nodeType="withEffect">
                                  <p:stCondLst>
                                    <p:cond delay="0"/>
                                  </p:stCondLst>
                                  <p:childTnLst>
                                    <p:set>
                                      <p:cBhvr>
                                        <p:cTn id="11" dur="1" fill="hold">
                                          <p:stCondLst>
                                            <p:cond delay="0"/>
                                          </p:stCondLst>
                                        </p:cTn>
                                        <p:tgtEl>
                                          <p:spTgt spid="9220"/>
                                        </p:tgtEl>
                                        <p:attrNameLst>
                                          <p:attrName>style.visibility</p:attrName>
                                        </p:attrNameLst>
                                      </p:cBhvr>
                                      <p:to>
                                        <p:strVal val="visible"/>
                                      </p:to>
                                    </p:set>
                                    <p:animEffect transition="in" filter="fade">
                                      <p:cBhvr>
                                        <p:cTn id="12" dur="1000"/>
                                        <p:tgtEl>
                                          <p:spTgt spid="9220"/>
                                        </p:tgtEl>
                                      </p:cBhvr>
                                    </p:animEffect>
                                    <p:anim calcmode="lin" valueType="num">
                                      <p:cBhvr>
                                        <p:cTn id="13" dur="1000" fill="hold"/>
                                        <p:tgtEl>
                                          <p:spTgt spid="9220"/>
                                        </p:tgtEl>
                                        <p:attrNameLst>
                                          <p:attrName>ppt_x</p:attrName>
                                        </p:attrNameLst>
                                      </p:cBhvr>
                                      <p:tavLst>
                                        <p:tav tm="0">
                                          <p:val>
                                            <p:strVal val="#ppt_x"/>
                                          </p:val>
                                        </p:tav>
                                        <p:tav tm="100000">
                                          <p:val>
                                            <p:strVal val="#ppt_x"/>
                                          </p:val>
                                        </p:tav>
                                      </p:tavLst>
                                    </p:anim>
                                    <p:anim calcmode="lin" valueType="num">
                                      <p:cBhvr>
                                        <p:cTn id="14" dur="1000" fill="hold"/>
                                        <p:tgtEl>
                                          <p:spTgt spid="922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221"/>
                                        </p:tgtEl>
                                        <p:attrNameLst>
                                          <p:attrName>style.visibility</p:attrName>
                                        </p:attrNameLst>
                                      </p:cBhvr>
                                      <p:to>
                                        <p:strVal val="visible"/>
                                      </p:to>
                                    </p:set>
                                    <p:animEffect transition="in" filter="fade">
                                      <p:cBhvr>
                                        <p:cTn id="17" dur="1000"/>
                                        <p:tgtEl>
                                          <p:spTgt spid="9221"/>
                                        </p:tgtEl>
                                      </p:cBhvr>
                                    </p:animEffect>
                                    <p:anim calcmode="lin" valueType="num">
                                      <p:cBhvr>
                                        <p:cTn id="18" dur="1000" fill="hold"/>
                                        <p:tgtEl>
                                          <p:spTgt spid="9221"/>
                                        </p:tgtEl>
                                        <p:attrNameLst>
                                          <p:attrName>ppt_x</p:attrName>
                                        </p:attrNameLst>
                                      </p:cBhvr>
                                      <p:tavLst>
                                        <p:tav tm="0">
                                          <p:val>
                                            <p:strVal val="#ppt_x"/>
                                          </p:val>
                                        </p:tav>
                                        <p:tav tm="100000">
                                          <p:val>
                                            <p:strVal val="#ppt_x"/>
                                          </p:val>
                                        </p:tav>
                                      </p:tavLst>
                                    </p:anim>
                                    <p:anim calcmode="lin" valueType="num">
                                      <p:cBhvr>
                                        <p:cTn id="19" dur="1000" fill="hold"/>
                                        <p:tgtEl>
                                          <p:spTgt spid="922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6"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80">
                                          <p:stCondLst>
                                            <p:cond delay="0"/>
                                          </p:stCondLst>
                                        </p:cTn>
                                        <p:tgtEl>
                                          <p:spTgt spid="10"/>
                                        </p:tgtEl>
                                      </p:cBhvr>
                                    </p:animEffect>
                                    <p:anim calcmode="lin" valueType="num">
                                      <p:cBhvr>
                                        <p:cTn id="24"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29" dur="26">
                                          <p:stCondLst>
                                            <p:cond delay="650"/>
                                          </p:stCondLst>
                                        </p:cTn>
                                        <p:tgtEl>
                                          <p:spTgt spid="10"/>
                                        </p:tgtEl>
                                      </p:cBhvr>
                                      <p:to x="100000" y="60000"/>
                                    </p:animScale>
                                    <p:animScale>
                                      <p:cBhvr>
                                        <p:cTn id="30" dur="166" decel="50000">
                                          <p:stCondLst>
                                            <p:cond delay="676"/>
                                          </p:stCondLst>
                                        </p:cTn>
                                        <p:tgtEl>
                                          <p:spTgt spid="10"/>
                                        </p:tgtEl>
                                      </p:cBhvr>
                                      <p:to x="100000" y="100000"/>
                                    </p:animScale>
                                    <p:animScale>
                                      <p:cBhvr>
                                        <p:cTn id="31" dur="26">
                                          <p:stCondLst>
                                            <p:cond delay="1312"/>
                                          </p:stCondLst>
                                        </p:cTn>
                                        <p:tgtEl>
                                          <p:spTgt spid="10"/>
                                        </p:tgtEl>
                                      </p:cBhvr>
                                      <p:to x="100000" y="80000"/>
                                    </p:animScale>
                                    <p:animScale>
                                      <p:cBhvr>
                                        <p:cTn id="32" dur="166" decel="50000">
                                          <p:stCondLst>
                                            <p:cond delay="1338"/>
                                          </p:stCondLst>
                                        </p:cTn>
                                        <p:tgtEl>
                                          <p:spTgt spid="10"/>
                                        </p:tgtEl>
                                      </p:cBhvr>
                                      <p:to x="100000" y="100000"/>
                                    </p:animScale>
                                    <p:animScale>
                                      <p:cBhvr>
                                        <p:cTn id="33" dur="26">
                                          <p:stCondLst>
                                            <p:cond delay="1642"/>
                                          </p:stCondLst>
                                        </p:cTn>
                                        <p:tgtEl>
                                          <p:spTgt spid="10"/>
                                        </p:tgtEl>
                                      </p:cBhvr>
                                      <p:to x="100000" y="90000"/>
                                    </p:animScale>
                                    <p:animScale>
                                      <p:cBhvr>
                                        <p:cTn id="34" dur="166" decel="50000">
                                          <p:stCondLst>
                                            <p:cond delay="1668"/>
                                          </p:stCondLst>
                                        </p:cTn>
                                        <p:tgtEl>
                                          <p:spTgt spid="10"/>
                                        </p:tgtEl>
                                      </p:cBhvr>
                                      <p:to x="100000" y="100000"/>
                                    </p:animScale>
                                    <p:animScale>
                                      <p:cBhvr>
                                        <p:cTn id="35" dur="26">
                                          <p:stCondLst>
                                            <p:cond delay="1808"/>
                                          </p:stCondLst>
                                        </p:cTn>
                                        <p:tgtEl>
                                          <p:spTgt spid="10"/>
                                        </p:tgtEl>
                                      </p:cBhvr>
                                      <p:to x="100000" y="95000"/>
                                    </p:animScale>
                                    <p:animScale>
                                      <p:cBhvr>
                                        <p:cTn id="36" dur="166" decel="50000">
                                          <p:stCondLst>
                                            <p:cond delay="1834"/>
                                          </p:stCondLst>
                                        </p:cTn>
                                        <p:tgtEl>
                                          <p:spTgt spid="10"/>
                                        </p:tgtEl>
                                      </p:cBhvr>
                                      <p:to x="100000" y="100000"/>
                                    </p:animScale>
                                  </p:childTnLst>
                                </p:cTn>
                              </p:par>
                              <p:par>
                                <p:cTn id="37" presetID="42" presetClass="entr" presetSubtype="0" fill="hold" nodeType="withEffect">
                                  <p:stCondLst>
                                    <p:cond delay="0"/>
                                  </p:stCondLst>
                                  <p:childTnLst>
                                    <p:set>
                                      <p:cBhvr>
                                        <p:cTn id="38" dur="1" fill="hold">
                                          <p:stCondLst>
                                            <p:cond delay="0"/>
                                          </p:stCondLst>
                                        </p:cTn>
                                        <p:tgtEl>
                                          <p:spTgt spid="10">
                                            <p:txEl>
                                              <p:pRg st="0" end="0"/>
                                            </p:txEl>
                                          </p:spTgt>
                                        </p:tgtEl>
                                        <p:attrNameLst>
                                          <p:attrName>style.visibility</p:attrName>
                                        </p:attrNameLst>
                                      </p:cBhvr>
                                      <p:to>
                                        <p:strVal val="visible"/>
                                      </p:to>
                                    </p:set>
                                    <p:animEffect transition="in" filter="fade">
                                      <p:cBhvr>
                                        <p:cTn id="39" dur="1000"/>
                                        <p:tgtEl>
                                          <p:spTgt spid="10">
                                            <p:txEl>
                                              <p:pRg st="0" end="0"/>
                                            </p:txEl>
                                          </p:spTgt>
                                        </p:tgtEl>
                                      </p:cBhvr>
                                    </p:animEffect>
                                    <p:anim calcmode="lin" valueType="num">
                                      <p:cBhvr>
                                        <p:cTn id="40"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41" dur="1000" fill="hold"/>
                                        <p:tgtEl>
                                          <p:spTgt spid="10">
                                            <p:txEl>
                                              <p:pRg st="0" end="0"/>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10">
                                            <p:txEl>
                                              <p:pRg st="1" end="1"/>
                                            </p:txEl>
                                          </p:spTgt>
                                        </p:tgtEl>
                                        <p:attrNameLst>
                                          <p:attrName>style.visibility</p:attrName>
                                        </p:attrNameLst>
                                      </p:cBhvr>
                                      <p:to>
                                        <p:strVal val="visible"/>
                                      </p:to>
                                    </p:set>
                                    <p:animEffect transition="in" filter="fade">
                                      <p:cBhvr>
                                        <p:cTn id="44" dur="1000"/>
                                        <p:tgtEl>
                                          <p:spTgt spid="10">
                                            <p:txEl>
                                              <p:pRg st="1" end="1"/>
                                            </p:txEl>
                                          </p:spTgt>
                                        </p:tgtEl>
                                      </p:cBhvr>
                                    </p:animEffect>
                                    <p:anim calcmode="lin" valueType="num">
                                      <p:cBhvr>
                                        <p:cTn id="45" dur="100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46" dur="1000" fill="hold"/>
                                        <p:tgtEl>
                                          <p:spTgt spid="10">
                                            <p:txEl>
                                              <p:pRg st="1" end="1"/>
                                            </p:txEl>
                                          </p:spTgt>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10">
                                            <p:txEl>
                                              <p:pRg st="2" end="2"/>
                                            </p:txEl>
                                          </p:spTgt>
                                        </p:tgtEl>
                                        <p:attrNameLst>
                                          <p:attrName>style.visibility</p:attrName>
                                        </p:attrNameLst>
                                      </p:cBhvr>
                                      <p:to>
                                        <p:strVal val="visible"/>
                                      </p:to>
                                    </p:set>
                                    <p:animEffect transition="in" filter="fade">
                                      <p:cBhvr>
                                        <p:cTn id="49" dur="1000"/>
                                        <p:tgtEl>
                                          <p:spTgt spid="10">
                                            <p:txEl>
                                              <p:pRg st="2" end="2"/>
                                            </p:txEl>
                                          </p:spTgt>
                                        </p:tgtEl>
                                      </p:cBhvr>
                                    </p:animEffect>
                                    <p:anim calcmode="lin" valueType="num">
                                      <p:cBhvr>
                                        <p:cTn id="50" dur="1000" fill="hold"/>
                                        <p:tgtEl>
                                          <p:spTgt spid="10">
                                            <p:txEl>
                                              <p:pRg st="2" end="2"/>
                                            </p:txEl>
                                          </p:spTgt>
                                        </p:tgtEl>
                                        <p:attrNameLst>
                                          <p:attrName>ppt_x</p:attrName>
                                        </p:attrNameLst>
                                      </p:cBhvr>
                                      <p:tavLst>
                                        <p:tav tm="0">
                                          <p:val>
                                            <p:strVal val="#ppt_x"/>
                                          </p:val>
                                        </p:tav>
                                        <p:tav tm="100000">
                                          <p:val>
                                            <p:strVal val="#ppt_x"/>
                                          </p:val>
                                        </p:tav>
                                      </p:tavLst>
                                    </p:anim>
                                    <p:anim calcmode="lin" valueType="num">
                                      <p:cBhvr>
                                        <p:cTn id="51" dur="1000" fill="hold"/>
                                        <p:tgtEl>
                                          <p:spTgt spid="10">
                                            <p:txEl>
                                              <p:pRg st="2" end="2"/>
                                            </p:txEl>
                                          </p:spTgt>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10">
                                            <p:txEl>
                                              <p:pRg st="3" end="3"/>
                                            </p:txEl>
                                          </p:spTgt>
                                        </p:tgtEl>
                                        <p:attrNameLst>
                                          <p:attrName>style.visibility</p:attrName>
                                        </p:attrNameLst>
                                      </p:cBhvr>
                                      <p:to>
                                        <p:strVal val="visible"/>
                                      </p:to>
                                    </p:set>
                                    <p:animEffect transition="in" filter="fade">
                                      <p:cBhvr>
                                        <p:cTn id="54" dur="1000"/>
                                        <p:tgtEl>
                                          <p:spTgt spid="10">
                                            <p:txEl>
                                              <p:pRg st="3" end="3"/>
                                            </p:txEl>
                                          </p:spTgt>
                                        </p:tgtEl>
                                      </p:cBhvr>
                                    </p:animEffect>
                                    <p:anim calcmode="lin" valueType="num">
                                      <p:cBhvr>
                                        <p:cTn id="55" dur="1000" fill="hold"/>
                                        <p:tgtEl>
                                          <p:spTgt spid="10">
                                            <p:txEl>
                                              <p:pRg st="3" end="3"/>
                                            </p:txEl>
                                          </p:spTgt>
                                        </p:tgtEl>
                                        <p:attrNameLst>
                                          <p:attrName>ppt_x</p:attrName>
                                        </p:attrNameLst>
                                      </p:cBhvr>
                                      <p:tavLst>
                                        <p:tav tm="0">
                                          <p:val>
                                            <p:strVal val="#ppt_x"/>
                                          </p:val>
                                        </p:tav>
                                        <p:tav tm="100000">
                                          <p:val>
                                            <p:strVal val="#ppt_x"/>
                                          </p:val>
                                        </p:tav>
                                      </p:tavLst>
                                    </p:anim>
                                    <p:anim calcmode="lin" valueType="num">
                                      <p:cBhvr>
                                        <p:cTn id="56" dur="1000" fill="hold"/>
                                        <p:tgtEl>
                                          <p:spTgt spid="10">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9221"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5594350" y="1000125"/>
            <a:ext cx="3429000" cy="4524375"/>
          </a:xfrm>
          <a:prstGeom prst="rect">
            <a:avLst/>
          </a:prstGeom>
          <a:noFill/>
          <a:ln w="9525">
            <a:noFill/>
            <a:miter lim="800000"/>
            <a:headEnd/>
            <a:tailEnd/>
          </a:ln>
        </p:spPr>
        <p:txBody>
          <a:bodyPr>
            <a:spAutoFit/>
          </a:bodyPr>
          <a:lstStyle/>
          <a:p>
            <a:pPr algn="ctr"/>
            <a:endParaRPr lang="ru-RU" b="1">
              <a:solidFill>
                <a:srgbClr val="0D0D0D"/>
              </a:solidFill>
              <a:latin typeface="Calibri" pitchFamily="34" charset="0"/>
            </a:endParaRPr>
          </a:p>
          <a:p>
            <a:pPr algn="ctr"/>
            <a:endParaRPr lang="ru-RU" b="1">
              <a:solidFill>
                <a:srgbClr val="0D0D0D"/>
              </a:solidFill>
              <a:latin typeface="Calibri" pitchFamily="34" charset="0"/>
            </a:endParaRPr>
          </a:p>
          <a:p>
            <a:pPr algn="ctr"/>
            <a:endParaRPr lang="ru-RU" b="1">
              <a:solidFill>
                <a:srgbClr val="0D0D0D"/>
              </a:solidFill>
              <a:latin typeface="Calibri" pitchFamily="34" charset="0"/>
            </a:endParaRPr>
          </a:p>
          <a:p>
            <a:pPr algn="ctr"/>
            <a:r>
              <a:rPr lang="ru-RU" b="1">
                <a:solidFill>
                  <a:srgbClr val="002060"/>
                </a:solidFill>
                <a:latin typeface="Calibri" pitchFamily="34" charset="0"/>
              </a:rPr>
              <a:t>Память, стой, замри -  это надо!</a:t>
            </a:r>
          </a:p>
          <a:p>
            <a:pPr algn="ctr"/>
            <a:r>
              <a:rPr lang="ru-RU" b="1">
                <a:solidFill>
                  <a:srgbClr val="002060"/>
                </a:solidFill>
                <a:latin typeface="Calibri" pitchFamily="34" charset="0"/>
              </a:rPr>
              <a:t>То из жизни моей, не из книжки!</a:t>
            </a:r>
          </a:p>
          <a:p>
            <a:pPr algn="ctr"/>
            <a:r>
              <a:rPr lang="ru-RU" b="1">
                <a:solidFill>
                  <a:srgbClr val="002060"/>
                </a:solidFill>
                <a:latin typeface="Calibri" pitchFamily="34" charset="0"/>
              </a:rPr>
              <a:t>Из блокадного Ленинграда</a:t>
            </a:r>
          </a:p>
          <a:p>
            <a:pPr algn="ctr"/>
            <a:r>
              <a:rPr lang="ru-RU" b="1">
                <a:solidFill>
                  <a:srgbClr val="002060"/>
                </a:solidFill>
                <a:latin typeface="Calibri" pitchFamily="34" charset="0"/>
              </a:rPr>
              <a:t>Привезли седого мальчишку…</a:t>
            </a:r>
          </a:p>
          <a:p>
            <a:pPr algn="ctr"/>
            <a:r>
              <a:rPr lang="ru-RU" b="1">
                <a:solidFill>
                  <a:srgbClr val="002060"/>
                </a:solidFill>
                <a:latin typeface="Calibri" pitchFamily="34" charset="0"/>
              </a:rPr>
              <a:t>Я смотрела на чуб с перламутром               </a:t>
            </a:r>
          </a:p>
          <a:p>
            <a:pPr algn="ctr"/>
            <a:r>
              <a:rPr lang="ru-RU" b="1">
                <a:solidFill>
                  <a:srgbClr val="002060"/>
                </a:solidFill>
                <a:latin typeface="Calibri" pitchFamily="34" charset="0"/>
              </a:rPr>
              <a:t>И в глаза его очень взрослые!</a:t>
            </a:r>
          </a:p>
          <a:p>
            <a:pPr algn="ctr"/>
            <a:r>
              <a:rPr lang="ru-RU" b="1">
                <a:solidFill>
                  <a:srgbClr val="002060"/>
                </a:solidFill>
                <a:latin typeface="Calibri" pitchFamily="34" charset="0"/>
              </a:rPr>
              <a:t>Среди нас он был самым мудрым,</a:t>
            </a:r>
          </a:p>
          <a:p>
            <a:pPr algn="ctr"/>
            <a:r>
              <a:rPr lang="ru-RU" b="1">
                <a:solidFill>
                  <a:srgbClr val="002060"/>
                </a:solidFill>
                <a:latin typeface="Calibri" pitchFamily="34" charset="0"/>
              </a:rPr>
              <a:t>Поседевший от горя, мальчишка подросток.</a:t>
            </a:r>
          </a:p>
          <a:p>
            <a:pPr algn="ctr"/>
            <a:r>
              <a:rPr lang="ru-RU" b="1">
                <a:solidFill>
                  <a:srgbClr val="002060"/>
                </a:solidFill>
                <a:latin typeface="Calibri" pitchFamily="34" charset="0"/>
              </a:rPr>
              <a:t>                   М. Румянцева</a:t>
            </a:r>
            <a:endParaRPr lang="ru-RU">
              <a:latin typeface="Calibri" pitchFamily="34" charset="0"/>
            </a:endParaRPr>
          </a:p>
        </p:txBody>
      </p:sp>
      <p:sp>
        <p:nvSpPr>
          <p:cNvPr id="6" name="TextBox 5"/>
          <p:cNvSpPr txBox="1">
            <a:spLocks noChangeArrowheads="1"/>
          </p:cNvSpPr>
          <p:nvPr/>
        </p:nvSpPr>
        <p:spPr bwMode="auto">
          <a:xfrm>
            <a:off x="1357313" y="285750"/>
            <a:ext cx="7429500" cy="584200"/>
          </a:xfrm>
          <a:prstGeom prst="rect">
            <a:avLst/>
          </a:prstGeom>
          <a:noFill/>
          <a:ln w="9525">
            <a:noFill/>
            <a:miter lim="800000"/>
            <a:headEnd/>
            <a:tailEnd/>
          </a:ln>
        </p:spPr>
        <p:txBody>
          <a:bodyPr>
            <a:spAutoFit/>
          </a:bodyPr>
          <a:lstStyle/>
          <a:p>
            <a:pPr algn="ctr"/>
            <a:r>
              <a:rPr lang="ru-RU" sz="3200" b="1" i="1">
                <a:solidFill>
                  <a:srgbClr val="7030A0"/>
                </a:solidFill>
                <a:latin typeface="Calibri" pitchFamily="34" charset="0"/>
              </a:rPr>
              <a:t>«Дети Блокадного Ленинграда».</a:t>
            </a:r>
            <a:endParaRPr lang="ru-RU" sz="3200">
              <a:solidFill>
                <a:srgbClr val="7030A0"/>
              </a:solidFill>
              <a:latin typeface="Calibri" pitchFamily="34" charset="0"/>
            </a:endParaRPr>
          </a:p>
        </p:txBody>
      </p:sp>
      <p:pic>
        <p:nvPicPr>
          <p:cNvPr id="10244" name="Рисунок 1"/>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346732" y="1628775"/>
            <a:ext cx="5275263" cy="3960813"/>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3"/>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par>
                                <p:cTn id="10" presetID="42" presetClass="entr" presetSubtype="0" fill="hold" nodeType="withEffect">
                                  <p:stCondLst>
                                    <p:cond delay="0"/>
                                  </p:stCondLst>
                                  <p:childTnLst>
                                    <p:set>
                                      <p:cBhvr>
                                        <p:cTn id="11" dur="1" fill="hold">
                                          <p:stCondLst>
                                            <p:cond delay="0"/>
                                          </p:stCondLst>
                                        </p:cTn>
                                        <p:tgtEl>
                                          <p:spTgt spid="10244"/>
                                        </p:tgtEl>
                                        <p:attrNameLst>
                                          <p:attrName>style.visibility</p:attrName>
                                        </p:attrNameLst>
                                      </p:cBhvr>
                                      <p:to>
                                        <p:strVal val="visible"/>
                                      </p:to>
                                    </p:set>
                                    <p:animEffect transition="in" filter="fade">
                                      <p:cBhvr>
                                        <p:cTn id="12" dur="1000"/>
                                        <p:tgtEl>
                                          <p:spTgt spid="10244"/>
                                        </p:tgtEl>
                                      </p:cBhvr>
                                    </p:animEffect>
                                    <p:anim calcmode="lin" valueType="num">
                                      <p:cBhvr>
                                        <p:cTn id="13" dur="1000" fill="hold"/>
                                        <p:tgtEl>
                                          <p:spTgt spid="10244"/>
                                        </p:tgtEl>
                                        <p:attrNameLst>
                                          <p:attrName>ppt_x</p:attrName>
                                        </p:attrNameLst>
                                      </p:cBhvr>
                                      <p:tavLst>
                                        <p:tav tm="0">
                                          <p:val>
                                            <p:strVal val="#ppt_x"/>
                                          </p:val>
                                        </p:tav>
                                        <p:tav tm="100000">
                                          <p:val>
                                            <p:strVal val="#ppt_x"/>
                                          </p:val>
                                        </p:tav>
                                      </p:tavLst>
                                    </p:anim>
                                    <p:anim calcmode="lin" valueType="num">
                                      <p:cBhvr>
                                        <p:cTn id="14" dur="1000" fill="hold"/>
                                        <p:tgtEl>
                                          <p:spTgt spid="1024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1535</TotalTime>
  <Words>1134</Words>
  <Application>Microsoft Office PowerPoint</Application>
  <PresentationFormat>Экран (4:3)</PresentationFormat>
  <Paragraphs>130</Paragraphs>
  <Slides>18</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18</vt:i4>
      </vt:variant>
    </vt:vector>
  </HeadingPairs>
  <TitlesOfParts>
    <vt:vector size="23" baseType="lpstr">
      <vt:lpstr>Arial</vt:lpstr>
      <vt:lpstr>Calibri</vt:lpstr>
      <vt:lpstr>Times New Roman</vt:lpstr>
      <vt:lpstr>Cambria</vt: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vector>
  </TitlesOfParts>
  <Company>scool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user dom</dc:creator>
  <cp:lastModifiedBy>Никита</cp:lastModifiedBy>
  <cp:revision>144</cp:revision>
  <dcterms:created xsi:type="dcterms:W3CDTF">2010-02-11T23:50:02Z</dcterms:created>
  <dcterms:modified xsi:type="dcterms:W3CDTF">2010-09-19T23:38:57Z</dcterms:modified>
</cp:coreProperties>
</file>