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5" r:id="rId17"/>
    <p:sldId id="286" r:id="rId18"/>
    <p:sldId id="283" r:id="rId19"/>
    <p:sldId id="284" r:id="rId20"/>
    <p:sldId id="287" r:id="rId21"/>
    <p:sldId id="288" r:id="rId22"/>
    <p:sldId id="289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263" r:id="rId32"/>
    <p:sldId id="290" r:id="rId33"/>
    <p:sldId id="269" r:id="rId34"/>
    <p:sldId id="270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0066"/>
    <a:srgbClr val="FF0000"/>
    <a:srgbClr val="FFFF66"/>
    <a:srgbClr val="FFCC99"/>
    <a:srgbClr val="FF3300"/>
    <a:srgbClr val="66FFFF"/>
    <a:srgbClr val="66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AD8C9-1AEE-473B-AC99-E501537BC3F6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66EA2-8313-49B4-80EA-B469B84E2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2D57E-B6E9-449A-8EAC-BCCD6336B288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6DA3-7B5C-4FF0-BA64-9E6A18C84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B235-3FAC-478A-8EB4-D55BBD252EA1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3004B-F757-4525-AA3A-27306D3CE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D410F-AEA3-4DC7-A4E8-4EC2C4A25E3E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03333-9D38-422F-8987-701B4A52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C7795-66B9-4F99-82C6-3BE030095B07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5D613-2938-44F8-8536-C4033E34C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F6D24-6BF6-42DE-AB78-51F0FDA30852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336A5-426A-4103-BFB2-3828A9993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EECE-8AE3-4B30-B386-9C84F9E7A9C7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67E3-FF9B-4ECD-A6D0-874629EFB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9318D-7BB7-4C2E-975D-F6B9C90E3984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A9C71-32D8-4069-AEB3-DFE542787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368F1-EE6D-411A-96F1-93EBD918B214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50E95-0E42-418E-BCF1-B3B80F017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01F12-AE87-4FF4-A751-C01435756C24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B78E2-2977-47A3-94DE-F7BE8A1CB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992A8-8F2D-4D1C-B497-55DE45A3F456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83489-4E60-40CE-BC28-8CB8DD5FD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4CA39C-6674-4C1B-8A10-793AE4D7EF95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ACB6D5-1792-44F1-BA3B-7B2F93CC6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2714625"/>
            <a:ext cx="7772400" cy="147002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6000" b="1" i="1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6000" b="1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464343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363" y="-304800"/>
            <a:ext cx="10071101" cy="2938463"/>
          </a:xfrm>
          <a:prstGeom prst="rect">
            <a:avLst/>
          </a:prstGeom>
          <a:noFill/>
        </p:spPr>
      </p:pic>
      <p:pic>
        <p:nvPicPr>
          <p:cNvPr id="9" name="Рисунок 8" descr="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24630">
            <a:off x="1571639" y="2248312"/>
            <a:ext cx="6081888" cy="425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CC6600"/>
                </a:solidFill>
              </a:rPr>
              <a:t>Назовите среднее арифметическое…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>
                <a:solidFill>
                  <a:srgbClr val="009900"/>
                </a:solidFill>
              </a:rPr>
              <a:t>Носка и чулка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852738"/>
            <a:ext cx="18478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2565400"/>
            <a:ext cx="28289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1354137"/>
          </a:xfrm>
        </p:spPr>
        <p:txBody>
          <a:bodyPr/>
          <a:lstStyle/>
          <a:p>
            <a:r>
              <a:rPr lang="ru-RU" sz="7200" b="1">
                <a:solidFill>
                  <a:srgbClr val="009900"/>
                </a:solidFill>
              </a:rPr>
              <a:t>Гольф</a:t>
            </a:r>
            <a:br>
              <a:rPr lang="ru-RU" sz="7200" b="1">
                <a:solidFill>
                  <a:srgbClr val="009900"/>
                </a:solidFill>
              </a:rPr>
            </a:br>
            <a:endParaRPr lang="ru-RU" sz="7200" b="1">
              <a:solidFill>
                <a:srgbClr val="0099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6000" b="1">
              <a:solidFill>
                <a:srgbClr val="009900"/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2349500"/>
            <a:ext cx="37496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CC6600"/>
                </a:solidFill>
              </a:rPr>
              <a:t>Назовите среднее арифметическое…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600" b="1">
                <a:solidFill>
                  <a:srgbClr val="009900"/>
                </a:solidFill>
              </a:rPr>
              <a:t>Ежа и змеи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716338"/>
            <a:ext cx="4319588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2060575"/>
            <a:ext cx="34559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6000" b="1">
                <a:solidFill>
                  <a:srgbClr val="009900"/>
                </a:solidFill>
              </a:rPr>
              <a:t>Колючая проволока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2492375"/>
            <a:ext cx="3810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CC6600"/>
                </a:solidFill>
              </a:rPr>
              <a:t>Назовите среднее арифметическое…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>
                <a:solidFill>
                  <a:srgbClr val="009900"/>
                </a:solidFill>
              </a:rPr>
              <a:t>Яблока и персика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2133600"/>
            <a:ext cx="3600450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B"/>
              </a:clrFrom>
              <a:clrTo>
                <a:srgbClr val="FE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3038475"/>
            <a:ext cx="338455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>
                <a:solidFill>
                  <a:srgbClr val="009900"/>
                </a:solidFill>
              </a:rPr>
              <a:t>Нектарин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6000" b="1">
              <a:solidFill>
                <a:srgbClr val="009900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1816100"/>
            <a:ext cx="4608512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CC6600"/>
                </a:solidFill>
              </a:rPr>
              <a:t>Назовите среднее арифметическое…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>
                <a:solidFill>
                  <a:srgbClr val="009900"/>
                </a:solidFill>
              </a:rPr>
              <a:t>Апельсина и лимона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2060575"/>
            <a:ext cx="3048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3749675"/>
            <a:ext cx="4176712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>
                <a:solidFill>
                  <a:srgbClr val="009900"/>
                </a:solidFill>
              </a:rPr>
              <a:t>Грейпфрут</a:t>
            </a:r>
          </a:p>
        </p:txBody>
      </p:sp>
      <p:pic>
        <p:nvPicPr>
          <p:cNvPr id="1946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16013" y="1412875"/>
            <a:ext cx="5843587" cy="4452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CC6600"/>
                </a:solidFill>
              </a:rPr>
              <a:t>Назовите среднее арифметическое…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>
                <a:solidFill>
                  <a:srgbClr val="009900"/>
                </a:solidFill>
              </a:rPr>
              <a:t>Велосипеда и мотоцикла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781300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3133725"/>
            <a:ext cx="4537075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>
                <a:solidFill>
                  <a:srgbClr val="009900"/>
                </a:solidFill>
              </a:rPr>
              <a:t>Мопед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6000" b="1">
              <a:solidFill>
                <a:srgbClr val="009900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2420938"/>
            <a:ext cx="4173538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 i="1" smtClean="0">
                <a:solidFill>
                  <a:srgbClr val="FFFF00"/>
                </a:solidFill>
              </a:rPr>
              <a:t>Правила игры: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i="1" smtClean="0"/>
              <a:t>Максимальное количество баллов, дает команде право – быть </a:t>
            </a:r>
            <a:r>
              <a:rPr lang="ru-RU" sz="4800" b="1" i="1" smtClean="0">
                <a:solidFill>
                  <a:srgbClr val="FF3300"/>
                </a:solidFill>
              </a:rPr>
              <a:t>победителями.</a:t>
            </a:r>
          </a:p>
        </p:txBody>
      </p:sp>
      <p:pic>
        <p:nvPicPr>
          <p:cNvPr id="4" name="Рисунок 3" descr="butterfly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411067">
            <a:off x="6008688" y="4267200"/>
            <a:ext cx="2198687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CC6600"/>
                </a:solidFill>
              </a:rPr>
              <a:t>Назовите среднее арифметическое…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>
                <a:solidFill>
                  <a:srgbClr val="009900"/>
                </a:solidFill>
              </a:rPr>
              <a:t>Пианино и баяна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1916113"/>
            <a:ext cx="47625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3627438"/>
            <a:ext cx="3673475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>
                <a:solidFill>
                  <a:srgbClr val="009900"/>
                </a:solidFill>
              </a:rPr>
              <a:t>Аккордеон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6000" b="1">
              <a:solidFill>
                <a:srgbClr val="009900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2636838"/>
            <a:ext cx="37719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42875"/>
            <a:ext cx="8229600" cy="571500"/>
          </a:xfrm>
        </p:spPr>
        <p:txBody>
          <a:bodyPr/>
          <a:lstStyle/>
          <a:p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i="1" dirty="0" smtClean="0">
                <a:solidFill>
                  <a:srgbClr val="FF0000"/>
                </a:solidFill>
              </a:rPr>
              <a:t>«</a:t>
            </a:r>
            <a:r>
              <a:rPr lang="ru-RU" sz="7200" b="1" i="1" dirty="0" smtClean="0">
                <a:solidFill>
                  <a:srgbClr val="FF0000"/>
                </a:solidFill>
              </a:rPr>
              <a:t>Найди частное»</a:t>
            </a:r>
            <a:r>
              <a:rPr lang="ru-RU" sz="6600" i="1" dirty="0" smtClean="0">
                <a:solidFill>
                  <a:srgbClr val="FF0000"/>
                </a:solidFill>
              </a:rPr>
              <a:t/>
            </a:r>
            <a:br>
              <a:rPr lang="ru-RU" sz="6600" i="1" dirty="0" smtClean="0">
                <a:solidFill>
                  <a:srgbClr val="FF0000"/>
                </a:solidFill>
              </a:rPr>
            </a:br>
            <a:r>
              <a:rPr lang="ru-RU" sz="8000" dirty="0" smtClean="0">
                <a:solidFill>
                  <a:srgbClr val="FFFF00"/>
                </a:solidFill>
              </a:rPr>
              <a:t/>
            </a:r>
            <a:br>
              <a:rPr lang="ru-RU" sz="8000" dirty="0" smtClean="0">
                <a:solidFill>
                  <a:srgbClr val="FFFF00"/>
                </a:solidFill>
              </a:rPr>
            </a:br>
            <a:endParaRPr lang="ru-RU" sz="6600" dirty="0" smtClean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8786813" cy="5643563"/>
          </a:xfrm>
        </p:spPr>
        <p:txBody>
          <a:bodyPr/>
          <a:lstStyle/>
          <a:p>
            <a:r>
              <a:rPr lang="ru-RU" sz="4400" i="1" smtClean="0"/>
              <a:t>Двум ученикам надо было разделить одно и то же число: первому на 14, а второму на 17. </a:t>
            </a:r>
          </a:p>
          <a:p>
            <a:pPr>
              <a:buFont typeface="Arial" charset="0"/>
              <a:buNone/>
            </a:pPr>
            <a:r>
              <a:rPr lang="ru-RU" sz="4400" i="1" smtClean="0"/>
              <a:t>   У первого получилось в частном 20 и в остатке 9.</a:t>
            </a:r>
          </a:p>
          <a:p>
            <a:pPr>
              <a:buFont typeface="Arial" charset="0"/>
              <a:buNone/>
            </a:pPr>
            <a:r>
              <a:rPr lang="ru-RU" sz="4400" i="1" smtClean="0"/>
              <a:t>   Сколько получилось в частном у второго?</a:t>
            </a:r>
            <a:br>
              <a:rPr lang="ru-RU" sz="4400" i="1" smtClean="0"/>
            </a:br>
            <a:endParaRPr lang="ru-RU" sz="4400" i="1" smtClean="0"/>
          </a:p>
        </p:txBody>
      </p:sp>
      <p:pic>
        <p:nvPicPr>
          <p:cNvPr id="4" name="Рисунок 3" descr="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5357813"/>
            <a:ext cx="22145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CC0066"/>
                </a:solidFill>
              </a:rPr>
              <a:t/>
            </a:r>
            <a:br>
              <a:rPr lang="ru-RU" sz="4000" b="1" dirty="0" smtClean="0">
                <a:solidFill>
                  <a:srgbClr val="CC0066"/>
                </a:solidFill>
              </a:rPr>
            </a:br>
            <a:r>
              <a:rPr lang="ru-RU" sz="4000" i="1" u="sng" dirty="0" smtClean="0">
                <a:solidFill>
                  <a:srgbClr val="FF0000"/>
                </a:solidFill>
              </a:rPr>
              <a:t>«Веселые вопросы»</a:t>
            </a:r>
            <a:r>
              <a:rPr lang="ru-RU" sz="4000" b="1" dirty="0" smtClean="0">
                <a:solidFill>
                  <a:srgbClr val="CC0066"/>
                </a:solidFill>
              </a:rPr>
              <a:t/>
            </a:r>
            <a:br>
              <a:rPr lang="ru-RU" sz="4000" b="1" dirty="0" smtClean="0">
                <a:solidFill>
                  <a:srgbClr val="CC0066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1</a:t>
            </a:r>
            <a:r>
              <a:rPr lang="ru-RU" sz="4000" b="1" dirty="0" smtClean="0">
                <a:solidFill>
                  <a:srgbClr val="7030A0"/>
                </a:solidFill>
              </a:rPr>
              <a:t>. Какие числа употребляются при счете?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600200"/>
            <a:ext cx="8075612" cy="4525963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3399"/>
                </a:solidFill>
              </a:rPr>
              <a:t>Природные;</a:t>
            </a:r>
          </a:p>
          <a:p>
            <a:pPr eaLnBrk="1" hangingPunct="1"/>
            <a:r>
              <a:rPr lang="ru-RU" sz="4000" b="1" dirty="0" smtClean="0">
                <a:solidFill>
                  <a:srgbClr val="FF3399"/>
                </a:solidFill>
              </a:rPr>
              <a:t>Естественные;</a:t>
            </a:r>
          </a:p>
          <a:p>
            <a:pPr eaLnBrk="1" hangingPunct="1"/>
            <a:r>
              <a:rPr lang="ru-RU" sz="4000" b="1" dirty="0" smtClean="0">
                <a:solidFill>
                  <a:srgbClr val="FF3399"/>
                </a:solidFill>
              </a:rPr>
              <a:t>Натуральные;</a:t>
            </a:r>
          </a:p>
          <a:p>
            <a:pPr eaLnBrk="1" hangingPunct="1"/>
            <a:r>
              <a:rPr lang="ru-RU" sz="4000" b="1" dirty="0" smtClean="0">
                <a:solidFill>
                  <a:srgbClr val="FF3399"/>
                </a:solidFill>
              </a:rPr>
              <a:t>Искусственные.</a:t>
            </a:r>
          </a:p>
          <a:p>
            <a:pPr eaLnBrk="1" hangingPunct="1"/>
            <a:endParaRPr lang="ru-RU" sz="4000" b="1" dirty="0" smtClean="0">
              <a:solidFill>
                <a:srgbClr val="FF3399"/>
              </a:solidFill>
            </a:endParaRPr>
          </a:p>
        </p:txBody>
      </p:sp>
      <p:pic>
        <p:nvPicPr>
          <p:cNvPr id="3076" name="Picture 4" descr="8ce0f41d021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652963"/>
            <a:ext cx="16160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7030A0"/>
                </a:solidFill>
              </a:rPr>
              <a:t>2.Какими </a:t>
            </a:r>
            <a:r>
              <a:rPr lang="ru-RU" sz="4000" b="1" dirty="0" smtClean="0">
                <a:solidFill>
                  <a:srgbClr val="7030A0"/>
                </a:solidFill>
              </a:rPr>
              <a:t>бывают современные фотоаппараты?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3399"/>
                </a:solidFill>
              </a:rPr>
              <a:t>Цифровые;</a:t>
            </a:r>
          </a:p>
          <a:p>
            <a:pPr eaLnBrk="1" hangingPunct="1"/>
            <a:r>
              <a:rPr lang="ru-RU" sz="4000" b="1" smtClean="0">
                <a:solidFill>
                  <a:srgbClr val="FF3399"/>
                </a:solidFill>
              </a:rPr>
              <a:t>Числовые;</a:t>
            </a:r>
          </a:p>
          <a:p>
            <a:pPr eaLnBrk="1" hangingPunct="1"/>
            <a:r>
              <a:rPr lang="ru-RU" sz="4000" b="1" smtClean="0">
                <a:solidFill>
                  <a:srgbClr val="FF3399"/>
                </a:solidFill>
              </a:rPr>
              <a:t>Формульные;</a:t>
            </a:r>
          </a:p>
          <a:p>
            <a:pPr eaLnBrk="1" hangingPunct="1"/>
            <a:r>
              <a:rPr lang="ru-RU" sz="4000" b="1" smtClean="0">
                <a:solidFill>
                  <a:srgbClr val="FF3399"/>
                </a:solidFill>
              </a:rPr>
              <a:t>Дробные.</a:t>
            </a:r>
          </a:p>
        </p:txBody>
      </p:sp>
      <p:pic>
        <p:nvPicPr>
          <p:cNvPr id="6148" name="Picture 4" descr="8ce0f41d021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724400"/>
            <a:ext cx="16160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484313"/>
            <a:ext cx="2592388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64613" cy="1858962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7030A0"/>
                </a:solidFill>
              </a:rPr>
              <a:t>3.Какое </a:t>
            </a:r>
            <a:r>
              <a:rPr lang="ru-RU" sz="4000" b="1" dirty="0" smtClean="0">
                <a:solidFill>
                  <a:srgbClr val="7030A0"/>
                </a:solidFill>
              </a:rPr>
              <a:t>математическое действие с клетками обеспечивает рост органов живого организма?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124075" y="2133600"/>
            <a:ext cx="6562725" cy="3992563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3399"/>
                </a:solidFill>
              </a:rPr>
              <a:t>Сложение;</a:t>
            </a:r>
          </a:p>
          <a:p>
            <a:pPr eaLnBrk="1" hangingPunct="1"/>
            <a:r>
              <a:rPr lang="ru-RU" sz="4000" b="1" smtClean="0">
                <a:solidFill>
                  <a:srgbClr val="FF3399"/>
                </a:solidFill>
              </a:rPr>
              <a:t>Вычитание;</a:t>
            </a:r>
          </a:p>
          <a:p>
            <a:pPr eaLnBrk="1" hangingPunct="1"/>
            <a:r>
              <a:rPr lang="ru-RU" sz="4000" b="1" smtClean="0">
                <a:solidFill>
                  <a:srgbClr val="FF3399"/>
                </a:solidFill>
              </a:rPr>
              <a:t>Умножение;</a:t>
            </a:r>
          </a:p>
          <a:p>
            <a:pPr eaLnBrk="1" hangingPunct="1"/>
            <a:r>
              <a:rPr lang="ru-RU" sz="4000" b="1" smtClean="0">
                <a:solidFill>
                  <a:srgbClr val="FF3399"/>
                </a:solidFill>
              </a:rPr>
              <a:t>Деление.</a:t>
            </a:r>
          </a:p>
        </p:txBody>
      </p:sp>
      <p:pic>
        <p:nvPicPr>
          <p:cNvPr id="7172" name="Picture 4" descr="8ce0f41d021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986338"/>
            <a:ext cx="16160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7030A0"/>
                </a:solidFill>
              </a:rPr>
              <a:t>4.Какой </a:t>
            </a:r>
            <a:r>
              <a:rPr lang="ru-RU" sz="4000" b="1" dirty="0" smtClean="0">
                <a:solidFill>
                  <a:srgbClr val="7030A0"/>
                </a:solidFill>
              </a:rPr>
              <a:t>математический знак существует?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692275" y="1557338"/>
            <a:ext cx="8229600" cy="4525962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5050"/>
                </a:solidFill>
              </a:rPr>
              <a:t>Корень;</a:t>
            </a:r>
          </a:p>
          <a:p>
            <a:pPr eaLnBrk="1" hangingPunct="1"/>
            <a:r>
              <a:rPr lang="ru-RU" sz="4000" b="1" smtClean="0">
                <a:solidFill>
                  <a:srgbClr val="FF5050"/>
                </a:solidFill>
              </a:rPr>
              <a:t>Стебель;</a:t>
            </a:r>
          </a:p>
          <a:p>
            <a:pPr eaLnBrk="1" hangingPunct="1"/>
            <a:r>
              <a:rPr lang="ru-RU" sz="4000" b="1" smtClean="0">
                <a:solidFill>
                  <a:srgbClr val="FF5050"/>
                </a:solidFill>
              </a:rPr>
              <a:t>Лист;</a:t>
            </a:r>
          </a:p>
          <a:p>
            <a:pPr eaLnBrk="1" hangingPunct="1"/>
            <a:r>
              <a:rPr lang="ru-RU" sz="4000" b="1" smtClean="0">
                <a:solidFill>
                  <a:srgbClr val="FF5050"/>
                </a:solidFill>
              </a:rPr>
              <a:t>Цветок.</a:t>
            </a:r>
          </a:p>
        </p:txBody>
      </p:sp>
      <p:pic>
        <p:nvPicPr>
          <p:cNvPr id="8196" name="Picture 4" descr="8ce0f41d021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652963"/>
            <a:ext cx="16160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7030A0"/>
                </a:solidFill>
              </a:rPr>
              <a:t>5.Что </a:t>
            </a:r>
            <a:r>
              <a:rPr lang="ru-RU" sz="4000" b="1" dirty="0" smtClean="0">
                <a:solidFill>
                  <a:srgbClr val="7030A0"/>
                </a:solidFill>
              </a:rPr>
              <a:t>иногда производят с персоналом предприятия?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1600200"/>
            <a:ext cx="7427912" cy="4525963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5050"/>
                </a:solidFill>
              </a:rPr>
              <a:t>Упрощение;</a:t>
            </a:r>
          </a:p>
          <a:p>
            <a:pPr eaLnBrk="1" hangingPunct="1"/>
            <a:r>
              <a:rPr lang="ru-RU" sz="4000" b="1" smtClean="0">
                <a:solidFill>
                  <a:srgbClr val="FF5050"/>
                </a:solidFill>
              </a:rPr>
              <a:t>Приведение подобных членов;</a:t>
            </a:r>
          </a:p>
          <a:p>
            <a:pPr eaLnBrk="1" hangingPunct="1"/>
            <a:r>
              <a:rPr lang="ru-RU" sz="4000" b="1" smtClean="0">
                <a:solidFill>
                  <a:srgbClr val="FF5050"/>
                </a:solidFill>
              </a:rPr>
              <a:t>Сокращение;</a:t>
            </a:r>
          </a:p>
          <a:p>
            <a:pPr eaLnBrk="1" hangingPunct="1"/>
            <a:r>
              <a:rPr lang="ru-RU" sz="4000" b="1" smtClean="0">
                <a:solidFill>
                  <a:srgbClr val="FF5050"/>
                </a:solidFill>
              </a:rPr>
              <a:t>Вынесение за скобки.</a:t>
            </a:r>
          </a:p>
        </p:txBody>
      </p:sp>
      <p:pic>
        <p:nvPicPr>
          <p:cNvPr id="9220" name="Picture 4" descr="8ce0f41d021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24400"/>
            <a:ext cx="16160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2217737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7030A0"/>
                </a:solidFill>
              </a:rPr>
              <a:t>6.Какая </a:t>
            </a:r>
            <a:r>
              <a:rPr lang="ru-RU" sz="4000" b="1" dirty="0" smtClean="0">
                <a:solidFill>
                  <a:srgbClr val="7030A0"/>
                </a:solidFill>
              </a:rPr>
              <a:t>геометрическая фигура «подрабатывает» в цирке гимнастическим снарядом?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835150" y="2492375"/>
            <a:ext cx="6851650" cy="3633788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5050"/>
                </a:solidFill>
              </a:rPr>
              <a:t>Круг;</a:t>
            </a:r>
          </a:p>
          <a:p>
            <a:pPr eaLnBrk="1" hangingPunct="1"/>
            <a:r>
              <a:rPr lang="ru-RU" sz="4000" b="1" smtClean="0">
                <a:solidFill>
                  <a:srgbClr val="FF5050"/>
                </a:solidFill>
              </a:rPr>
              <a:t>Прямоугольник</a:t>
            </a:r>
            <a:r>
              <a:rPr lang="ru-RU" smtClean="0"/>
              <a:t>;</a:t>
            </a:r>
          </a:p>
          <a:p>
            <a:pPr eaLnBrk="1" hangingPunct="1"/>
            <a:r>
              <a:rPr lang="ru-RU" sz="4000" b="1" smtClean="0">
                <a:solidFill>
                  <a:srgbClr val="FF5050"/>
                </a:solidFill>
              </a:rPr>
              <a:t>Ромб;</a:t>
            </a:r>
          </a:p>
          <a:p>
            <a:pPr eaLnBrk="1" hangingPunct="1"/>
            <a:r>
              <a:rPr lang="ru-RU" sz="4000" b="1" smtClean="0">
                <a:solidFill>
                  <a:srgbClr val="FF5050"/>
                </a:solidFill>
              </a:rPr>
              <a:t>Трапеция.</a:t>
            </a:r>
          </a:p>
        </p:txBody>
      </p:sp>
      <p:pic>
        <p:nvPicPr>
          <p:cNvPr id="12292" name="Picture 4" descr="8ce0f41d021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724400"/>
            <a:ext cx="16160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349500"/>
            <a:ext cx="15351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17145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7030A0"/>
                </a:solidFill>
              </a:rPr>
              <a:t>7</a:t>
            </a:r>
            <a:r>
              <a:rPr lang="ru-RU" sz="4000" b="1" dirty="0" smtClean="0">
                <a:solidFill>
                  <a:srgbClr val="7030A0"/>
                </a:solidFill>
              </a:rPr>
              <a:t>.Что </a:t>
            </a:r>
            <a:r>
              <a:rPr lang="ru-RU" sz="4000" b="1" dirty="0" smtClean="0">
                <a:solidFill>
                  <a:srgbClr val="7030A0"/>
                </a:solidFill>
              </a:rPr>
              <a:t>напоминает геометрическое тело, называющееся тор?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411413" y="2565400"/>
            <a:ext cx="6275387" cy="37052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5050"/>
                </a:solidFill>
              </a:rPr>
              <a:t>Бублик;</a:t>
            </a:r>
          </a:p>
          <a:p>
            <a:pPr eaLnBrk="1" hangingPunct="1"/>
            <a:r>
              <a:rPr lang="ru-RU" sz="4000" b="1" smtClean="0">
                <a:solidFill>
                  <a:srgbClr val="FF5050"/>
                </a:solidFill>
              </a:rPr>
              <a:t>Рогалик;</a:t>
            </a:r>
          </a:p>
          <a:p>
            <a:pPr eaLnBrk="1" hangingPunct="1"/>
            <a:r>
              <a:rPr lang="ru-RU" sz="4000" b="1" smtClean="0">
                <a:solidFill>
                  <a:srgbClr val="FF5050"/>
                </a:solidFill>
              </a:rPr>
              <a:t>Крендель;</a:t>
            </a:r>
          </a:p>
          <a:p>
            <a:pPr eaLnBrk="1" hangingPunct="1"/>
            <a:r>
              <a:rPr lang="ru-RU" sz="4000" b="1" smtClean="0">
                <a:solidFill>
                  <a:srgbClr val="FF5050"/>
                </a:solidFill>
              </a:rPr>
              <a:t>Батон.</a:t>
            </a:r>
          </a:p>
        </p:txBody>
      </p:sp>
      <p:pic>
        <p:nvPicPr>
          <p:cNvPr id="13316" name="Picture 4" descr="8ce0f41d021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986338"/>
            <a:ext cx="16160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781300"/>
            <a:ext cx="225107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571500"/>
            <a:ext cx="8229600" cy="14287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700" b="1" i="1" dirty="0" smtClean="0">
                <a:solidFill>
                  <a:srgbClr val="C00000"/>
                </a:solidFill>
              </a:rPr>
              <a:t>«Разминка»</a:t>
            </a:r>
            <a:r>
              <a:rPr lang="ru-RU" sz="6000" b="1" i="1" dirty="0" smtClean="0">
                <a:solidFill>
                  <a:srgbClr val="C00000"/>
                </a:solidFill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</a:rPr>
            </a:br>
            <a:r>
              <a:rPr lang="ru-RU" sz="6000" b="1" i="1" u="sng" dirty="0" smtClean="0">
                <a:solidFill>
                  <a:srgbClr val="002060"/>
                </a:solidFill>
                <a:latin typeface="Times New Roman" pitchFamily="18" charset="0"/>
              </a:rPr>
              <a:t>Вопросы для 1 команды</a:t>
            </a:r>
            <a:br>
              <a:rPr lang="ru-RU" sz="6000" b="1" i="1" u="sng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7300" dirty="0" smtClean="0">
                <a:solidFill>
                  <a:srgbClr val="002060"/>
                </a:solidFill>
              </a:rPr>
              <a:t>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785938"/>
            <a:ext cx="8472488" cy="5072062"/>
          </a:xfrm>
        </p:spPr>
        <p:txBody>
          <a:bodyPr rtlCol="0">
            <a:normAutofit fontScale="85000" lnSpcReduction="20000"/>
          </a:bodyPr>
          <a:lstStyle/>
          <a:p>
            <a:pPr>
              <a:buNone/>
            </a:pP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1.</a:t>
            </a: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600" dirty="0" smtClean="0"/>
              <a:t>Геометрическая фигура, которая имеет три стороны, три угла, три вершины </a:t>
            </a:r>
          </a:p>
          <a:p>
            <a:pPr>
              <a:buNone/>
            </a:pPr>
            <a:r>
              <a:rPr lang="ru-RU" sz="3600" dirty="0" smtClean="0"/>
              <a:t>2. Соперник нолика?</a:t>
            </a:r>
          </a:p>
          <a:p>
            <a:pPr>
              <a:buNone/>
            </a:pPr>
            <a:r>
              <a:rPr lang="ru-RU" sz="3600" dirty="0" smtClean="0"/>
              <a:t>3. Петух, стоя на одной ноге весит 5кг. Сколько он будет весить, стоя на двух ногах?  </a:t>
            </a:r>
          </a:p>
          <a:p>
            <a:pPr>
              <a:buNone/>
            </a:pPr>
            <a:r>
              <a:rPr lang="ru-RU" sz="3600" dirty="0" smtClean="0"/>
              <a:t>4. Дед, бабка, внучка, Жучка, кошка, мышка тянули-тянули и вытянули репку. Сколько глаз смотрело на репку?</a:t>
            </a:r>
          </a:p>
          <a:p>
            <a:pPr>
              <a:buNone/>
            </a:pPr>
            <a:r>
              <a:rPr lang="ru-RU" sz="3600" dirty="0" smtClean="0"/>
              <a:t>5. Крышка стола имеет 4 угла. Один отпилили. Сколько углов стало?</a:t>
            </a:r>
          </a:p>
          <a:p>
            <a:pPr>
              <a:buNone/>
            </a:pPr>
            <a:r>
              <a:rPr lang="ru-RU" sz="3600" dirty="0" smtClean="0"/>
              <a:t>6. На что похожа половинка апельсина?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35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14986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7030A0"/>
                </a:solidFill>
              </a:rPr>
              <a:t>8</a:t>
            </a:r>
            <a:r>
              <a:rPr lang="ru-RU" sz="4000" b="1" dirty="0" smtClean="0">
                <a:solidFill>
                  <a:srgbClr val="7030A0"/>
                </a:solidFill>
              </a:rPr>
              <a:t>.Как </a:t>
            </a:r>
            <a:r>
              <a:rPr lang="ru-RU" sz="4000" b="1" dirty="0" smtClean="0">
                <a:solidFill>
                  <a:srgbClr val="7030A0"/>
                </a:solidFill>
              </a:rPr>
              <a:t>заканчивается известная пословица «Ясно, как…»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32038"/>
            <a:ext cx="8229600" cy="4525962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5050"/>
                </a:solidFill>
              </a:rPr>
              <a:t>Трижды три;</a:t>
            </a:r>
          </a:p>
          <a:p>
            <a:pPr eaLnBrk="1" hangingPunct="1"/>
            <a:r>
              <a:rPr lang="ru-RU" sz="4000" b="1" smtClean="0">
                <a:solidFill>
                  <a:srgbClr val="FF5050"/>
                </a:solidFill>
              </a:rPr>
              <a:t>Дважды два;</a:t>
            </a:r>
          </a:p>
          <a:p>
            <a:pPr eaLnBrk="1" hangingPunct="1"/>
            <a:r>
              <a:rPr lang="ru-RU" sz="4000" b="1" smtClean="0">
                <a:solidFill>
                  <a:srgbClr val="FF5050"/>
                </a:solidFill>
              </a:rPr>
              <a:t>Пятью пять;</a:t>
            </a:r>
          </a:p>
          <a:p>
            <a:pPr eaLnBrk="1" hangingPunct="1"/>
            <a:r>
              <a:rPr lang="ru-RU" sz="4000" b="1" smtClean="0">
                <a:solidFill>
                  <a:srgbClr val="FF5050"/>
                </a:solidFill>
              </a:rPr>
              <a:t>Шестью шесть.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Игра «</a:t>
            </a:r>
            <a:r>
              <a:rPr lang="ru-RU" sz="7200" b="1" i="1" dirty="0" smtClean="0">
                <a:solidFill>
                  <a:srgbClr val="FF0000"/>
                </a:solidFill>
              </a:rPr>
              <a:t>Н</a:t>
            </a:r>
            <a:r>
              <a:rPr lang="ru-RU" sz="7200" b="1" i="1" dirty="0" smtClean="0">
                <a:solidFill>
                  <a:srgbClr val="FF0000"/>
                </a:solidFill>
              </a:rPr>
              <a:t>е собьюсь»</a:t>
            </a:r>
            <a:endParaRPr lang="ru-RU" sz="7200" b="1" i="1" dirty="0" smtClean="0">
              <a:solidFill>
                <a:srgbClr val="FF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1" y="1772815"/>
            <a:ext cx="2016224" cy="15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0">
              <a:buNone/>
            </a:pPr>
            <a:r>
              <a:rPr lang="ru-RU" dirty="0" smtClean="0"/>
              <a:t>Нужно соблюдать </a:t>
            </a:r>
            <a:r>
              <a:rPr lang="ru-RU" dirty="0" smtClean="0"/>
              <a:t>следующее правило: </a:t>
            </a:r>
            <a:r>
              <a:rPr lang="ru-RU" dirty="0" smtClean="0"/>
              <a:t>число «3</a:t>
            </a:r>
            <a:r>
              <a:rPr lang="ru-RU" dirty="0" smtClean="0"/>
              <a:t>», число, которое делится на 3; число, которое оканчивающееся цифрой 3 не говорить, а вместо них говорить «не собьюсь»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ChangeArrowheads="1"/>
          </p:cNvSpPr>
          <p:nvPr/>
        </p:nvSpPr>
        <p:spPr bwMode="auto">
          <a:xfrm>
            <a:off x="430213" y="2420938"/>
            <a:ext cx="8713787" cy="3378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2400" b="1" dirty="0"/>
              <a:t>Из слова «арифметика» нужно составить как можно больше слов. Каждую букву разрешается использовать столько раз, сколько она встречается в</a:t>
            </a:r>
          </a:p>
          <a:p>
            <a:r>
              <a:rPr lang="ru-RU" sz="2400" b="1" dirty="0"/>
              <a:t>этом слове, т.е. буквы «а» и «</a:t>
            </a:r>
            <a:r>
              <a:rPr lang="ru-RU" sz="2400" b="1" dirty="0" err="1"/>
              <a:t>и</a:t>
            </a:r>
            <a:r>
              <a:rPr lang="ru-RU" sz="2400" b="1" dirty="0"/>
              <a:t>» - два раза, а остальные – по одному. Тот, кто назовёт последнее слово, - победит. На выполнение задания отводится 2 минуты.  </a:t>
            </a:r>
          </a:p>
          <a:p>
            <a:endParaRPr lang="ru-RU" sz="2400" b="1" dirty="0"/>
          </a:p>
          <a:p>
            <a:r>
              <a:rPr lang="ru-RU" sz="2400" b="1" dirty="0"/>
              <a:t>Время пошло…</a:t>
            </a:r>
          </a:p>
        </p:txBody>
      </p:sp>
      <p:sp>
        <p:nvSpPr>
          <p:cNvPr id="56323" name="Rectangle 6"/>
          <p:cNvSpPr>
            <a:spLocks noChangeArrowheads="1"/>
          </p:cNvSpPr>
          <p:nvPr/>
        </p:nvSpPr>
        <p:spPr bwMode="auto">
          <a:xfrm>
            <a:off x="0" y="1052513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endParaRPr lang="ru-RU" sz="4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Comic Sans MS" pitchFamily="66" charset="0"/>
              </a:rPr>
              <a:t>А </a:t>
            </a:r>
            <a:r>
              <a:rPr lang="ru-RU" sz="4400" b="1" dirty="0">
                <a:solidFill>
                  <a:srgbClr val="FFFF00"/>
                </a:solidFill>
                <a:latin typeface="Comic Sans MS" pitchFamily="66" charset="0"/>
              </a:rPr>
              <a:t>Р И Ф М Е Т И К А</a:t>
            </a:r>
          </a:p>
        </p:txBody>
      </p:sp>
      <p:pic>
        <p:nvPicPr>
          <p:cNvPr id="56324" name="Picture 8" descr="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4797425"/>
            <a:ext cx="2943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9" descr="ruka_mashe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0"/>
            <a:ext cx="15827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1052736"/>
            <a:ext cx="45456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FF0000"/>
                </a:solidFill>
              </a:rPr>
              <a:t>«Кто больше»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12"/>
          </a:xfrm>
        </p:spPr>
        <p:txBody>
          <a:bodyPr/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Подведение итогов</a:t>
            </a:r>
          </a:p>
        </p:txBody>
      </p:sp>
      <p:pic>
        <p:nvPicPr>
          <p:cNvPr id="4" name="Рисунок 3" descr="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71750"/>
            <a:ext cx="5072063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800" b="1" i="1" u="sng" dirty="0" smtClean="0">
                <a:solidFill>
                  <a:srgbClr val="009900"/>
                </a:solidFill>
              </a:rPr>
              <a:t>Рефлексия</a:t>
            </a:r>
            <a:endParaRPr lang="ru-RU" sz="8800" b="1" i="1" u="sng" dirty="0">
              <a:solidFill>
                <a:srgbClr val="009900"/>
              </a:solidFill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85750" y="1500188"/>
            <a:ext cx="8858250" cy="5357812"/>
          </a:xfrm>
        </p:spPr>
        <p:txBody>
          <a:bodyPr/>
          <a:lstStyle/>
          <a:p>
            <a:endParaRPr lang="ru-RU" smtClean="0"/>
          </a:p>
          <a:p>
            <a:r>
              <a:rPr lang="ru-RU" smtClean="0"/>
              <a:t>            прекрасное настроение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            радостное настроение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            грустное настроение    </a:t>
            </a:r>
          </a:p>
        </p:txBody>
      </p:sp>
      <p:sp>
        <p:nvSpPr>
          <p:cNvPr id="24580" name="Овал 4"/>
          <p:cNvSpPr>
            <a:spLocks noChangeArrowheads="1"/>
          </p:cNvSpPr>
          <p:nvPr/>
        </p:nvSpPr>
        <p:spPr bwMode="auto">
          <a:xfrm>
            <a:off x="6929438" y="1643063"/>
            <a:ext cx="857250" cy="7858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581" name="Овал 11"/>
          <p:cNvSpPr>
            <a:spLocks noChangeArrowheads="1"/>
          </p:cNvSpPr>
          <p:nvPr/>
        </p:nvSpPr>
        <p:spPr bwMode="auto">
          <a:xfrm>
            <a:off x="7000875" y="3500438"/>
            <a:ext cx="857250" cy="78581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2" name="Овал 7"/>
          <p:cNvSpPr>
            <a:spLocks noChangeArrowheads="1"/>
          </p:cNvSpPr>
          <p:nvPr/>
        </p:nvSpPr>
        <p:spPr bwMode="auto">
          <a:xfrm>
            <a:off x="7072313" y="5214938"/>
            <a:ext cx="857250" cy="785812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4" name="Рисунок 13" descr="16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88"/>
            <a:ext cx="1928813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8229600" cy="5826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i="1" u="sng" dirty="0" smtClean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ru-RU" sz="5400" b="1" i="1" u="sng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5400" b="1" i="1" u="sng" dirty="0" smtClean="0">
                <a:solidFill>
                  <a:srgbClr val="0070C0"/>
                </a:solidFill>
                <a:latin typeface="Times New Roman" pitchFamily="18" charset="0"/>
              </a:rPr>
              <a:t>Вопросы </a:t>
            </a:r>
            <a:r>
              <a:rPr lang="ru-RU" sz="5400" b="1" i="1" u="sng" dirty="0" smtClean="0">
                <a:solidFill>
                  <a:srgbClr val="0070C0"/>
                </a:solidFill>
                <a:latin typeface="Times New Roman" pitchFamily="18" charset="0"/>
              </a:rPr>
              <a:t>для 2 команды</a:t>
            </a:r>
            <a:br>
              <a:rPr lang="ru-RU" sz="5400" b="1" i="1" u="sng" dirty="0" smtClean="0">
                <a:solidFill>
                  <a:srgbClr val="0070C0"/>
                </a:solidFill>
                <a:latin typeface="Times New Roman" pitchFamily="18" charset="0"/>
              </a:rPr>
            </a:b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428625"/>
            <a:ext cx="8229600" cy="5715000"/>
          </a:xfrm>
        </p:spPr>
        <p:txBody>
          <a:bodyPr rtlCol="0">
            <a:normAutofit lnSpcReduction="10000"/>
          </a:bodyPr>
          <a:lstStyle/>
          <a:p>
            <a:pPr marL="609600" indent="-60960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u="sng" dirty="0" smtClean="0">
              <a:solidFill>
                <a:srgbClr val="A50021"/>
              </a:solidFill>
              <a:latin typeface="Times New Roman" pitchFamily="18" charset="0"/>
            </a:endParaRPr>
          </a:p>
          <a:p>
            <a:pPr marL="609600" indent="-6096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</a:rPr>
              <a:t> </a:t>
            </a:r>
            <a:endParaRPr lang="ru-RU" b="1" i="1" dirty="0" smtClean="0">
              <a:latin typeface="Times New Roman" pitchFamily="18" charset="0"/>
            </a:endParaRPr>
          </a:p>
          <a:p>
            <a:pPr lvl="0">
              <a:buNone/>
            </a:pPr>
            <a:r>
              <a:rPr lang="ru-RU" dirty="0" smtClean="0"/>
              <a:t>1.Прямоугольник, у которого все стороны равны</a:t>
            </a:r>
          </a:p>
          <a:p>
            <a:pPr lvl="0">
              <a:buNone/>
            </a:pPr>
            <a:r>
              <a:rPr lang="ru-RU" dirty="0" smtClean="0"/>
              <a:t>2.Когда сутки короче: зимой или летом? </a:t>
            </a:r>
          </a:p>
          <a:p>
            <a:pPr lvl="0">
              <a:buNone/>
            </a:pPr>
            <a:r>
              <a:rPr lang="ru-RU" dirty="0" smtClean="0"/>
              <a:t>3.Тройка лошадей пробежала путь 30км. Сколько пробежала каждая лошадь?  </a:t>
            </a:r>
          </a:p>
          <a:p>
            <a:pPr lvl="0">
              <a:buNone/>
            </a:pPr>
            <a:r>
              <a:rPr lang="ru-RU" dirty="0" smtClean="0"/>
              <a:t>4.Сколько лет двадцатилетнему человеку было 4 года назад?  </a:t>
            </a:r>
          </a:p>
          <a:p>
            <a:pPr>
              <a:buNone/>
            </a:pPr>
            <a:r>
              <a:rPr lang="ru-RU" dirty="0" smtClean="0"/>
              <a:t>5.Назовите наименьшее натуральное число  </a:t>
            </a:r>
          </a:p>
          <a:p>
            <a:pPr>
              <a:buNone/>
            </a:pPr>
            <a:r>
              <a:rPr lang="ru-RU" dirty="0" smtClean="0"/>
              <a:t>6. Выразите в минутах: 1 ч 42 мин</a:t>
            </a:r>
            <a:r>
              <a:rPr lang="ru-RU" i="1" dirty="0" smtClean="0"/>
              <a:t> 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620713"/>
            <a:ext cx="8229600" cy="6008687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 dirty="0" smtClean="0">
                <a:solidFill>
                  <a:srgbClr val="CC6600"/>
                </a:solidFill>
              </a:rPr>
              <a:t>  </a:t>
            </a:r>
          </a:p>
          <a:p>
            <a:pPr algn="ctr">
              <a:buFontTx/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«Среднее арифметическое»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Включив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свои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знания, смекалку, сообразительность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чувство юмора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постарайтесь отыскать среднее арифметическое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чисел, а тех предметов и существ,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нас окружают.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CC6600"/>
                </a:solidFill>
              </a:rPr>
              <a:t>Итак, назовите среднее арифметическое…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>
                <a:solidFill>
                  <a:srgbClr val="009900"/>
                </a:solidFill>
              </a:rPr>
              <a:t>Портфеля и рюкзака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2205038"/>
            <a:ext cx="2436813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781300"/>
            <a:ext cx="28575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075613" cy="868363"/>
          </a:xfrm>
        </p:spPr>
        <p:txBody>
          <a:bodyPr/>
          <a:lstStyle/>
          <a:p>
            <a:r>
              <a:rPr lang="ru-RU" sz="6600" b="1">
                <a:solidFill>
                  <a:srgbClr val="009900"/>
                </a:solidFill>
              </a:rPr>
              <a:t>Ранец</a:t>
            </a:r>
            <a:br>
              <a:rPr lang="ru-RU" sz="6600" b="1">
                <a:solidFill>
                  <a:srgbClr val="009900"/>
                </a:solidFill>
              </a:rPr>
            </a:br>
            <a:endParaRPr lang="ru-RU" sz="6600" b="1">
              <a:solidFill>
                <a:srgbClr val="0099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5400" b="1">
              <a:solidFill>
                <a:srgbClr val="0099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2205038"/>
            <a:ext cx="2798763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708275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CC6600"/>
                </a:solidFill>
              </a:rPr>
              <a:t>Назовите среднее арифметическое…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600" b="1">
                <a:solidFill>
                  <a:srgbClr val="009900"/>
                </a:solidFill>
              </a:rPr>
              <a:t>Женщины и рыбы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2060575"/>
            <a:ext cx="43434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67557">
            <a:off x="450850" y="3160713"/>
            <a:ext cx="3024188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1570037"/>
          </a:xfrm>
        </p:spPr>
        <p:txBody>
          <a:bodyPr/>
          <a:lstStyle/>
          <a:p>
            <a:r>
              <a:rPr lang="ru-RU" sz="7200" b="1">
                <a:solidFill>
                  <a:srgbClr val="009900"/>
                </a:solidFill>
              </a:rPr>
              <a:t>Русалка</a:t>
            </a:r>
            <a:br>
              <a:rPr lang="ru-RU" sz="7200" b="1">
                <a:solidFill>
                  <a:srgbClr val="009900"/>
                </a:solidFill>
              </a:rPr>
            </a:br>
            <a:endParaRPr lang="ru-RU" sz="7200" b="1">
              <a:solidFill>
                <a:srgbClr val="0099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>
              <a:buFontTx/>
              <a:buNone/>
            </a:pPr>
            <a:endParaRPr lang="ru-RU" sz="6000" b="1">
              <a:solidFill>
                <a:srgbClr val="009900"/>
              </a:solidFill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1844675"/>
            <a:ext cx="26003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554</Words>
  <Application>Microsoft Office PowerPoint</Application>
  <PresentationFormat>Экран (4:3)</PresentationFormat>
  <Paragraphs>114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 </vt:lpstr>
      <vt:lpstr>Правила игры:</vt:lpstr>
      <vt:lpstr>«Разминка» Вопросы для 1 команды  </vt:lpstr>
      <vt:lpstr> Вопросы для 2 команды </vt:lpstr>
      <vt:lpstr>Слайд 5</vt:lpstr>
      <vt:lpstr>Итак, назовите среднее арифметическое…</vt:lpstr>
      <vt:lpstr>Ранец </vt:lpstr>
      <vt:lpstr>Назовите среднее арифметическое…</vt:lpstr>
      <vt:lpstr>Русалка </vt:lpstr>
      <vt:lpstr>Назовите среднее арифметическое…</vt:lpstr>
      <vt:lpstr>Гольф </vt:lpstr>
      <vt:lpstr>Назовите среднее арифметическое…</vt:lpstr>
      <vt:lpstr>Слайд 13</vt:lpstr>
      <vt:lpstr>Назовите среднее арифметическое…</vt:lpstr>
      <vt:lpstr>Нектарин</vt:lpstr>
      <vt:lpstr>Назовите среднее арифметическое…</vt:lpstr>
      <vt:lpstr>Грейпфрут</vt:lpstr>
      <vt:lpstr>Назовите среднее арифметическое…</vt:lpstr>
      <vt:lpstr>Мопед</vt:lpstr>
      <vt:lpstr>Назовите среднее арифметическое…</vt:lpstr>
      <vt:lpstr>Аккордеон</vt:lpstr>
      <vt:lpstr>   «Найди частное»  </vt:lpstr>
      <vt:lpstr> «Веселые вопросы» 1. Какие числа употребляются при счете?</vt:lpstr>
      <vt:lpstr>2.Какими бывают современные фотоаппараты?</vt:lpstr>
      <vt:lpstr>3.Какое математическое действие с клетками обеспечивает рост органов живого организма?</vt:lpstr>
      <vt:lpstr>4.Какой математический знак существует?</vt:lpstr>
      <vt:lpstr>5.Что иногда производят с персоналом предприятия?</vt:lpstr>
      <vt:lpstr>6.Какая геометрическая фигура «подрабатывает» в цирке гимнастическим снарядом?</vt:lpstr>
      <vt:lpstr>7.Что напоминает геометрическое тело, называющееся тор?</vt:lpstr>
      <vt:lpstr>8.Как заканчивается известная пословица «Ясно, как…»</vt:lpstr>
      <vt:lpstr>Игра «Не собьюсь»</vt:lpstr>
      <vt:lpstr>Слайд 32</vt:lpstr>
      <vt:lpstr>Подведение итогов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WORK</cp:lastModifiedBy>
  <cp:revision>49</cp:revision>
  <dcterms:modified xsi:type="dcterms:W3CDTF">2013-01-20T14:51:15Z</dcterms:modified>
</cp:coreProperties>
</file>