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69" r:id="rId5"/>
    <p:sldId id="258" r:id="rId6"/>
    <p:sldId id="259" r:id="rId7"/>
    <p:sldId id="261" r:id="rId8"/>
    <p:sldId id="262" r:id="rId9"/>
    <p:sldId id="271" r:id="rId10"/>
    <p:sldId id="263" r:id="rId11"/>
    <p:sldId id="268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86116" autoAdjust="0"/>
  </p:normalViewPr>
  <p:slideViewPr>
    <p:cSldViewPr>
      <p:cViewPr>
        <p:scale>
          <a:sx n="75" d="100"/>
          <a:sy n="75" d="100"/>
        </p:scale>
        <p:origin x="-2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62BE-AC44-4C62-B24E-43B1BF71425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C79098-C53A-4A37-9BE2-38E716A1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A663-AAB4-4E6B-B847-73EA3897DB51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9E47-5197-4739-82F9-9E84F9604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A25B-ABE9-4229-BC02-0DAAEF675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0893C-6D86-47BE-92CF-3501565C5B0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6A50-AF6C-4448-9E2F-4F8EA31E506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44B5-D11E-4D44-8BF5-8540DD2AB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60537-9B55-47DB-BA32-BFD3237AEB7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96D499-AC8A-4E97-920C-B2AF65EF7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CC896-BEA2-42EC-9E0C-5D8ADC7F5A1C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E874-E54D-4F5A-91D0-2C8DCE1F8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8276-91CC-443B-B03F-0EA67BF65D28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C68E055-BDDE-4567-AF33-1D0AB7083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1D694-8106-4339-85BF-C9491CC0CBFA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4159-663C-4743-80D6-7D801F8FA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3991-97DE-4EF0-B28C-2B727EAB5F3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DB7D01-5004-41A4-80F2-DF6207DBD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E8AF23-0E7A-49FF-BC52-53FE2FCFE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854BB-A87E-4D09-8230-BB0121CB6CD9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B8968-6B3C-40C6-83D2-FFE0667E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0769-547F-45E5-8917-10543E759853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C594E-26C1-4382-8082-22B6885EC6CB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F5DB98-C5BF-4E63-975E-EB8533818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gpfo.ru/_ph/155/2/553204538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55.radikal.ru/i150/1106/43/b74d4534d4ff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rohscol1.ucoz.ru/10q6xabuzebi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xmages.net/upload/4884dee0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ihi.ru/pics/2009/07/23/31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foto.academ.org/data/media/448/555555555555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tsogu.ru/media/photos/2010/08_20/1275215348_rrrrr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usrep.ru/images/upload/151441_photo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Нравственное воспитание старшеклассников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 ВНЕУРОЧНОЙ ДЕЯТЕЛЬНОСТИ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55320453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24175"/>
            <a:ext cx="4052887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3716338"/>
            <a:ext cx="8534400" cy="31416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b="1" smtClean="0"/>
              <a:t>     Основные направления в работе по духовно-нравственному становлению учащихся. </a:t>
            </a:r>
            <a:r>
              <a:rPr lang="ru-RU" sz="1600" b="1" i="1" smtClean="0"/>
              <a:t>Содержание каждого из направлений раскрывается в разнообразных формах работы с классом, родителями обучающихся, объединённых одной тематикой</a:t>
            </a:r>
            <a:endParaRPr lang="ru-RU" sz="1600" b="1" smtClean="0"/>
          </a:p>
          <a:p>
            <a:pPr eaLnBrk="1" hangingPunct="1">
              <a:lnSpc>
                <a:spcPct val="90000"/>
              </a:lnSpc>
            </a:pPr>
            <a:r>
              <a:rPr lang="ru-RU" sz="1600" b="1" smtClean="0"/>
              <a:t>НРАВСТВЕННОСТЬ И ИНТЕЛЕКТ.</a:t>
            </a:r>
            <a:endParaRPr lang="ru-RU" sz="16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1600" smtClean="0"/>
              <a:t>     Целью этого направления является обучение учащихся пониманию смысла существования на основе общечеловеческих ценностей, формирование понимания исторического прошлого и будущего родной страны и осознания своей непосредственной роли в её судьбе; создание оптимальных условий для развития и реализации интеллектуальных способностей и развития навыков рационального мышления.</a:t>
            </a:r>
          </a:p>
        </p:txBody>
      </p:sp>
      <p:pic>
        <p:nvPicPr>
          <p:cNvPr id="22531" name="Picture 5" descr="Картинка 1 из 223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49275"/>
            <a:ext cx="291623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260350"/>
            <a:ext cx="4497387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«ПОДАРИ ЧЕЛОВЕКУ РАДОСТЬ». Основное содержание + формы работы: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 -прекрасное в жизни человека, милосердие (акции «Подари человеку радость», «Помоги собраться в школу», «Подари тепло» 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 -правила человеческого общежития (деловая игра «Школа добрых дел», праздничные программы ко Дню пожилого человека, Дню матери.)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«ЧЕЛОВЕК В ПОИСКАХ ВЕРЫ».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 Основное содержание + формы работы: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-проблемы жизни и смерти, вера в бога, вера в себя, религии мира (беседа-размышление «Человек и его предназначение», экскурсии в храм, театрализованные представления христианских праздников).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«ВЕЧНЫЕ ИСТИНЫ». Основное содержание + формы работы: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smtClean="0"/>
              <a:t>  -формирование представлений о гражданском долге, моральный закон каждого, добро и зло в жизни человека (беседа-размышление «Сострадание- основа гражданского долга», «В силах ли я искоренить в самом себе злость, «Красота спасёт мир»).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«МИР ПРЕКРАСЕН». Основное содержание + формы работы: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-экологическое просвещение учащихся, проблемы экологической безопасности « Экологические операции, круглые столы по проблемам экологии».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«ТРУД И ДЕНЬГИ». Основное содержание + формы работы: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-деньги как общественный эквивалент, роль труда в жизни человека, нравственные нормы в мире денежных отношений (Беседа-тест «Что для меня деньги», деловая игра «Труд в жизни человека», деловая игра «Аукцион человеческих качеств»).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«МОЯ РОДИНА». Основное содержание + формы работы: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-патриотическое и гражданское воспитание, понятие патриотизма «символика» в масштабах страны, области, города ( Беседа-размышление «С чего начинается Родина», диалог-размышление «Что такое патриотизм и гражданственность», деловая игра «Я гражданин России» , беседа-экскурсия в историю «Для чего нужна символика?»).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Семья.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Цель данного направления - формирование у учащихся устойчивого положительного отношения к институту семьи как к одной из основных составляющих успешной самореализации личности в обществе.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«СЕМЬЯ». Основное содержание + формы работы: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-семейный союз, правила жизни в семье, примеры родительской любви (строгой, разумной, уважающей). (Тест «Родители моя опора», деловая игра «Генеалогическое древо», литературная гостиная «Традиции моей семьи»,этический диалог родителей и детей.)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«ДРУЖБА И ЛЮБОВЬ». Основное содержание + формы работы: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-во сколько лет начинается взрослая жизнь? (Беседа-размышление «Дружба или любовь?» , «А если это любовь?», ролевая игра «Я+ТЫ» , продуктивная игра «Я люблю. Я люблю? Я люблю!».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«ЗДОРОВЫЙ ОБРАЗ ЖИЗНИ»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smtClean="0"/>
              <a:t>Цель направления - формирование и развитие у учащихся потребности в здоровом образе жизни как важнейшего компонента гармонично развитой личности. «ЗДОРОВЫЙ ОБРАЗ ЖИЗНИ». Основное содержание + формы работы: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300" smtClean="0"/>
              <a:t> -правила поведения в местах общественного пользования, правила собственной безопасности, как не стать жертвой преступления, духовное и физическое здоровье, вредные привычки (Диалог-размышление «Зачем нужна полиция?», встреча с представителями внутренних органов правопорядка, деловая игра «Как обеспечить свою безопасность?», театр нестандартных ситуаций, беседа-тест «Здоровый образ жизни», деловая игра «Вредные привычки - за и против», просмотр профилактических фильмов.)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285750" y="3571875"/>
            <a:ext cx="8518525" cy="2071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i="1" smtClean="0"/>
              <a:t>Мероприятия проводятся в течение года, в конце определяется уровень воспитанности учащихся, их интересы, а так же психологический климат в коллективе. В настоящее время особенно важно помочь подрастающему поколению выбрать незыблемые жизненные ориентиры, сформировать четкое мировоззрение, основанное на высоком нравственном идеале.</a:t>
            </a:r>
          </a:p>
        </p:txBody>
      </p:sp>
      <p:pic>
        <p:nvPicPr>
          <p:cNvPr id="27651" name="Picture 9" descr="F:\DSC_0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428625"/>
            <a:ext cx="35718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F:\DSC_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57188"/>
            <a:ext cx="46672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7B9899"/>
                </a:solidFill>
                <a:latin typeface="Arial" charset="0"/>
              </a:rPr>
              <a:t>Введение.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1600" smtClean="0">
                <a:latin typeface="Arial" charset="0"/>
              </a:rPr>
              <a:t>      Глубокие социально-экономические преобразования, происходящие в современном обществе, заставляют нас размышлять о будущем России, о ее молодежи. В настоящее время смяты нравственные ориентиры, подрастающее поколение можно обвинять в бездуховности, безверии, агрессивности.</a:t>
            </a:r>
            <a:r>
              <a:rPr lang="ru-RU" sz="1600" smtClean="0"/>
              <a:t> </a:t>
            </a:r>
            <a:r>
              <a:rPr lang="ru-RU" sz="1600" smtClean="0">
                <a:latin typeface="Arial" charset="0"/>
              </a:rPr>
              <a:t>Это связано с разными причинами</a:t>
            </a:r>
          </a:p>
        </p:txBody>
      </p:sp>
      <p:pic>
        <p:nvPicPr>
          <p:cNvPr id="14340" name="Picture 5" descr="Агрессия подрос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286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Картинка 3 из 19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3214688"/>
            <a:ext cx="300355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10" descr="Картинка 17 из 1959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63" y="785813"/>
            <a:ext cx="8143875" cy="5500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Arial" charset="0"/>
              </a:rPr>
              <a:t>Во-первых, наше общество нуждается в подготовке широко образованных, высоконравственных людей, обладающих не только знаниями, но и прекрасными чертами личности.</a:t>
            </a:r>
            <a:br>
              <a:rPr lang="ru-RU" sz="1600" smtClean="0">
                <a:latin typeface="Arial" charset="0"/>
              </a:rPr>
            </a:br>
            <a:endParaRPr lang="ru-RU" sz="1600" smtClean="0">
              <a:latin typeface="Arial" charset="0"/>
            </a:endParaRPr>
          </a:p>
          <a:p>
            <a:pPr eaLnBrk="1" hangingPunct="1"/>
            <a:r>
              <a:rPr lang="ru-RU" sz="1600" smtClean="0"/>
              <a:t>Во-вторых, в современном мире маленький человек живет и развивается, окруженный множеством разнообразных источников сильного воздействия на него как позитивного, так и негативного характера, которые (источники) ежедневно обрушиваются на неокрепший интеллект и чувства ребенка, на еще только формирующуюся сферу нравственности 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smtClean="0"/>
          </a:p>
          <a:p>
            <a:pPr eaLnBrk="1" hangingPunct="1"/>
            <a:r>
              <a:rPr lang="ru-RU" sz="1600" smtClean="0"/>
              <a:t>В-третьих, само по себе образование не гарантирует высокого уровня нравственной воспитанности, ибо воспитанность - это качество личности, определяющее в повседневном поведении человека его отношение к другим людям на основе уважения и доброжелательности к каждому человеку.</a:t>
            </a:r>
            <a:r>
              <a:rPr lang="ru-RU" sz="2000" smtClean="0"/>
              <a:t> 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547813" y="333375"/>
            <a:ext cx="64801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Школьное воспитание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18435" name="Picture 8" descr="Картинка 62 из 7016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3463"/>
            <a:ext cx="24574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F:\DSC_01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03350" y="3573463"/>
            <a:ext cx="2881313" cy="1914525"/>
          </a:xfrm>
          <a:noFill/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684213" y="1628775"/>
            <a:ext cx="76327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/>
              <a:t>Возрастает роль гуманистических воспитательных систем, характеризующихся личностным подходом в воспитании.</a:t>
            </a:r>
          </a:p>
          <a:p>
            <a:pPr algn="just">
              <a:buFont typeface="Arial" charset="0"/>
              <a:buChar char="•"/>
            </a:pPr>
            <a:r>
              <a:rPr lang="ru-RU"/>
              <a:t>Осуществление духовно-нравственного воспитания в условиях ОУ возможно на основе гуманистических ценностей содержания образования, внеклассной работы, системы дополнительного образования.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Классный руководитель должен обладать особыми личностными качествами, позволяющими обеспечить воспитывающий характер его деятельности с классом и сформировать гуманные отношения между ним и воспитанниками.</a:t>
            </a:r>
          </a:p>
          <a:p>
            <a:pPr eaLnBrk="1" hangingPunct="1"/>
            <a:endParaRPr lang="ru-RU" sz="2000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8313" y="2781300"/>
            <a:ext cx="80645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Классный руководитель должен работать над решением следующих стратегических задач:</a:t>
            </a:r>
          </a:p>
          <a:p>
            <a:pPr algn="just"/>
            <a:r>
              <a:rPr lang="ru-RU" sz="1600"/>
              <a:t>     - воспитывать духовность, гражданственность, патриотизм, трудолюбие через включение учащихся в систему гражданско-патриотического и духовно-нравственного воспитания;</a:t>
            </a:r>
          </a:p>
          <a:p>
            <a:pPr algn="just"/>
            <a:r>
              <a:rPr lang="ru-RU" sz="1600"/>
              <a:t>     - организовать и развивать ученический коллектив на принципах духовности и нравственности;</a:t>
            </a:r>
          </a:p>
          <a:p>
            <a:pPr algn="just"/>
            <a:r>
              <a:rPr lang="ru-RU" sz="1600"/>
              <a:t>     - организовать внеурочную интеллектуально-познавательную деятельность, работу по профориентации;</a:t>
            </a:r>
          </a:p>
          <a:p>
            <a:pPr algn="just"/>
            <a:r>
              <a:rPr lang="ru-RU" sz="1600"/>
              <a:t>     - изучать профессиональные интересы и склонности;</a:t>
            </a:r>
          </a:p>
          <a:p>
            <a:pPr algn="just"/>
            <a:r>
              <a:rPr lang="ru-RU" sz="1600"/>
              <a:t>     - создать условия для формирования у обучающихся здорового образа жизни как залога духовно-нравственного воспитания;</a:t>
            </a:r>
          </a:p>
          <a:p>
            <a:pPr algn="just"/>
            <a:r>
              <a:rPr lang="ru-RU" sz="1600"/>
              <a:t>     - укреплять взаимодействие семьи и школы через систему совместных мероприятий, индивидуальных встреч и родительских собраний как условия духовно-нравственного воспитания школьников.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allAtOnce"/>
      <p:bldP spid="2970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0825" y="2565400"/>
            <a:ext cx="8504238" cy="49736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Для осуществления организации целостного процесса на классного руководителя возлагаются следующие функции: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smtClean="0"/>
              <a:t>    -создание воспитывающей духовно-нравственной среды (развитие коллектива класса, взаимодействие с педагогическим коллективом и внешкольными общественными организациями, работа с родителями учащихся, создание предметной среды);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smtClean="0"/>
              <a:t>  -стимулирование здорового образа жизни как основы духовно-нравственного воспитания;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smtClean="0"/>
              <a:t>  -организация коллективной творческой деятельности воспитанников, реализуемой в многообразных формах воспитательной работы традиционных и творческих;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smtClean="0"/>
              <a:t>  -индивидуальный подход к каждому воспитаннику, стимулирование его самопознания и самовоспитания;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1600" smtClean="0"/>
              <a:t>  -содействие духовно-нравственному становлению ученика, его подготовке к самостоятельной жизни, раскрытию подлинно человеческих качеств, приобщение к высшим духовно-нравственным ценностям.</a:t>
            </a:r>
          </a:p>
        </p:txBody>
      </p:sp>
      <p:pic>
        <p:nvPicPr>
          <p:cNvPr id="20483" name="Picture 10" descr="55555555555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0350"/>
            <a:ext cx="30432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 descr="Картинка 21 из 7016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95300"/>
            <a:ext cx="2609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:\DSC_1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13" y="280988"/>
            <a:ext cx="322262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" name="Picture 7" descr="Картинка 5 из 22370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428625"/>
            <a:ext cx="7842250" cy="6143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6582db2ba9ab49383c4709628e3d2fe69c73b7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</TotalTime>
  <Words>1017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Georgia</vt:lpstr>
      <vt:lpstr>Wingdings 2</vt:lpstr>
      <vt:lpstr>Wingdings</vt:lpstr>
      <vt:lpstr>Calibri</vt:lpstr>
      <vt:lpstr>Официальная</vt:lpstr>
      <vt:lpstr>Нравственное воспитание старшеклассников ВО ВНЕУРОЧНОЙ ДЕЯТЕЛЬНОСТИ</vt:lpstr>
      <vt:lpstr>Введение.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Семья.</vt:lpstr>
      <vt:lpstr>«ЗДОРОВЫЙ ОБРАЗ ЖИЗНИ»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воспитание старшеклассников.</dc:title>
  <dc:creator>acer</dc:creator>
  <cp:lastModifiedBy>дом</cp:lastModifiedBy>
  <cp:revision>15</cp:revision>
  <dcterms:created xsi:type="dcterms:W3CDTF">2011-12-08T17:09:35Z</dcterms:created>
  <dcterms:modified xsi:type="dcterms:W3CDTF">2013-03-11T22:20:46Z</dcterms:modified>
</cp:coreProperties>
</file>