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handoutMasterIdLst>
    <p:handoutMasterId r:id="rId28"/>
  </p:handoutMasterIdLst>
  <p:sldIdLst>
    <p:sldId id="256" r:id="rId2"/>
    <p:sldId id="317" r:id="rId3"/>
    <p:sldId id="331" r:id="rId4"/>
    <p:sldId id="332" r:id="rId5"/>
    <p:sldId id="271" r:id="rId6"/>
    <p:sldId id="295" r:id="rId7"/>
    <p:sldId id="325" r:id="rId8"/>
    <p:sldId id="333" r:id="rId9"/>
    <p:sldId id="334" r:id="rId10"/>
    <p:sldId id="293" r:id="rId11"/>
    <p:sldId id="326" r:id="rId12"/>
    <p:sldId id="327" r:id="rId13"/>
    <p:sldId id="304" r:id="rId14"/>
    <p:sldId id="318" r:id="rId15"/>
    <p:sldId id="319" r:id="rId16"/>
    <p:sldId id="305" r:id="rId17"/>
    <p:sldId id="290" r:id="rId18"/>
    <p:sldId id="309" r:id="rId19"/>
    <p:sldId id="310" r:id="rId20"/>
    <p:sldId id="328" r:id="rId21"/>
    <p:sldId id="291" r:id="rId22"/>
    <p:sldId id="301" r:id="rId23"/>
    <p:sldId id="329" r:id="rId24"/>
    <p:sldId id="289" r:id="rId25"/>
    <p:sldId id="312" r:id="rId26"/>
    <p:sldId id="314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1301"/>
    <a:srgbClr val="339966"/>
    <a:srgbClr val="FFCC00"/>
    <a:srgbClr val="3333FF"/>
    <a:srgbClr val="FFFF00"/>
    <a:srgbClr val="00CC00"/>
    <a:srgbClr val="00FF00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5" autoAdjust="0"/>
    <p:restoredTop sz="94570" autoAdjust="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0BA8DD-1B18-4C64-90A8-AFD5C7A59346}" type="doc">
      <dgm:prSet loTypeId="urn:microsoft.com/office/officeart/2005/8/layout/pyramid1" loCatId="pyramid" qsTypeId="urn:microsoft.com/office/officeart/2005/8/quickstyle/3d3" qsCatId="3D" csTypeId="urn:microsoft.com/office/officeart/2005/8/colors/colorful3" csCatId="colorful" phldr="1"/>
      <dgm:spPr/>
    </dgm:pt>
    <dgm:pt modelId="{42735347-8473-4AEF-AF7E-0139FB9060B6}">
      <dgm:prSet phldrT="[Текст]"/>
      <dgm:spPr/>
      <dgm:t>
        <a:bodyPr/>
        <a:lstStyle/>
        <a:p>
          <a:endParaRPr lang="ru-RU" b="1" dirty="0" smtClean="0"/>
        </a:p>
        <a:p>
          <a:r>
            <a:rPr lang="ru-RU" b="1" dirty="0" err="1" smtClean="0"/>
            <a:t>аудиалы</a:t>
          </a:r>
          <a:endParaRPr lang="ru-RU" b="1" dirty="0"/>
        </a:p>
      </dgm:t>
    </dgm:pt>
    <dgm:pt modelId="{6C9E076B-5663-4E39-A6DE-9D31E0E654FF}" type="parTrans" cxnId="{F7927D06-0814-45B3-B403-E6C98249212D}">
      <dgm:prSet/>
      <dgm:spPr/>
      <dgm:t>
        <a:bodyPr/>
        <a:lstStyle/>
        <a:p>
          <a:endParaRPr lang="ru-RU"/>
        </a:p>
      </dgm:t>
    </dgm:pt>
    <dgm:pt modelId="{3F03A58E-BDB7-43C6-91A8-D3A2EDF7EDE3}" type="sibTrans" cxnId="{F7927D06-0814-45B3-B403-E6C98249212D}">
      <dgm:prSet/>
      <dgm:spPr/>
      <dgm:t>
        <a:bodyPr/>
        <a:lstStyle/>
        <a:p>
          <a:endParaRPr lang="ru-RU"/>
        </a:p>
      </dgm:t>
    </dgm:pt>
    <dgm:pt modelId="{9C602A54-F835-4D33-906B-F3CD64B8100D}">
      <dgm:prSet phldrT="[Текст]"/>
      <dgm:spPr/>
      <dgm:t>
        <a:bodyPr/>
        <a:lstStyle/>
        <a:p>
          <a:endParaRPr lang="ru-RU" b="1" dirty="0" smtClean="0"/>
        </a:p>
        <a:p>
          <a:r>
            <a:rPr lang="ru-RU" b="1" dirty="0" err="1" smtClean="0"/>
            <a:t>визуалы</a:t>
          </a:r>
          <a:endParaRPr lang="ru-RU" b="1" dirty="0"/>
        </a:p>
      </dgm:t>
    </dgm:pt>
    <dgm:pt modelId="{785B36DC-1640-4855-ACBA-13E5A89F2643}" type="parTrans" cxnId="{AC02CCCF-E905-47D1-BA67-FBE451AEBBB5}">
      <dgm:prSet/>
      <dgm:spPr/>
      <dgm:t>
        <a:bodyPr/>
        <a:lstStyle/>
        <a:p>
          <a:endParaRPr lang="ru-RU"/>
        </a:p>
      </dgm:t>
    </dgm:pt>
    <dgm:pt modelId="{38E7E4B6-F94D-48C4-858F-09FB004DF20E}" type="sibTrans" cxnId="{AC02CCCF-E905-47D1-BA67-FBE451AEBBB5}">
      <dgm:prSet/>
      <dgm:spPr/>
      <dgm:t>
        <a:bodyPr/>
        <a:lstStyle/>
        <a:p>
          <a:endParaRPr lang="ru-RU"/>
        </a:p>
      </dgm:t>
    </dgm:pt>
    <dgm:pt modelId="{B25342C4-D01F-42B2-840E-17EB9A07BBF9}">
      <dgm:prSet phldrT="[Текст]"/>
      <dgm:spPr/>
      <dgm:t>
        <a:bodyPr/>
        <a:lstStyle/>
        <a:p>
          <a:endParaRPr lang="ru-RU" b="1" dirty="0" smtClean="0">
            <a:solidFill>
              <a:srgbClr val="FFFFFF"/>
            </a:solidFill>
          </a:endParaRPr>
        </a:p>
        <a:p>
          <a:r>
            <a:rPr lang="ru-RU" b="1" dirty="0" err="1" smtClean="0">
              <a:solidFill>
                <a:srgbClr val="FFFFFF"/>
              </a:solidFill>
            </a:rPr>
            <a:t>кинестетики</a:t>
          </a:r>
          <a:endParaRPr lang="ru-RU" b="1" dirty="0">
            <a:solidFill>
              <a:srgbClr val="FFFFFF"/>
            </a:solidFill>
          </a:endParaRPr>
        </a:p>
      </dgm:t>
    </dgm:pt>
    <dgm:pt modelId="{813C0313-C606-4993-A1E4-45697023A7B6}" type="parTrans" cxnId="{9EADB5A4-567F-4785-BFAE-48EA4E2A4019}">
      <dgm:prSet/>
      <dgm:spPr/>
      <dgm:t>
        <a:bodyPr/>
        <a:lstStyle/>
        <a:p>
          <a:endParaRPr lang="ru-RU"/>
        </a:p>
      </dgm:t>
    </dgm:pt>
    <dgm:pt modelId="{855CD5E5-CC22-44B1-AD35-9D443EF29DBF}" type="sibTrans" cxnId="{9EADB5A4-567F-4785-BFAE-48EA4E2A4019}">
      <dgm:prSet/>
      <dgm:spPr/>
      <dgm:t>
        <a:bodyPr/>
        <a:lstStyle/>
        <a:p>
          <a:endParaRPr lang="ru-RU"/>
        </a:p>
      </dgm:t>
    </dgm:pt>
    <dgm:pt modelId="{115EA381-ED23-464B-9468-B041C81F3680}" type="pres">
      <dgm:prSet presAssocID="{D30BA8DD-1B18-4C64-90A8-AFD5C7A59346}" presName="Name0" presStyleCnt="0">
        <dgm:presLayoutVars>
          <dgm:dir/>
          <dgm:animLvl val="lvl"/>
          <dgm:resizeHandles val="exact"/>
        </dgm:presLayoutVars>
      </dgm:prSet>
      <dgm:spPr/>
    </dgm:pt>
    <dgm:pt modelId="{C9169B87-C7B1-4ED1-9048-5EAB3320A5FF}" type="pres">
      <dgm:prSet presAssocID="{42735347-8473-4AEF-AF7E-0139FB9060B6}" presName="Name8" presStyleCnt="0"/>
      <dgm:spPr/>
    </dgm:pt>
    <dgm:pt modelId="{599B37B9-7F26-470A-BB71-F409FDDDE46A}" type="pres">
      <dgm:prSet presAssocID="{42735347-8473-4AEF-AF7E-0139FB9060B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5D8AFD-3CC4-4B5A-9574-74BE110124F0}" type="pres">
      <dgm:prSet presAssocID="{42735347-8473-4AEF-AF7E-0139FB9060B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173B2-622B-41BB-8866-40628F321867}" type="pres">
      <dgm:prSet presAssocID="{9C602A54-F835-4D33-906B-F3CD64B8100D}" presName="Name8" presStyleCnt="0"/>
      <dgm:spPr/>
    </dgm:pt>
    <dgm:pt modelId="{8E8DC2D9-BD0B-4288-9854-EF64BB59317B}" type="pres">
      <dgm:prSet presAssocID="{9C602A54-F835-4D33-906B-F3CD64B8100D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9977C-E68C-43BE-A5E6-C272DCC45A68}" type="pres">
      <dgm:prSet presAssocID="{9C602A54-F835-4D33-906B-F3CD64B8100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1DA7B-CDF8-4E24-AF34-D2CC950A620D}" type="pres">
      <dgm:prSet presAssocID="{B25342C4-D01F-42B2-840E-17EB9A07BBF9}" presName="Name8" presStyleCnt="0"/>
      <dgm:spPr/>
    </dgm:pt>
    <dgm:pt modelId="{88961709-ED7B-40E0-BA33-7877875EBCEC}" type="pres">
      <dgm:prSet presAssocID="{B25342C4-D01F-42B2-840E-17EB9A07BBF9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626B9-BB3A-40B0-AAA4-EEFDA42871D6}" type="pres">
      <dgm:prSet presAssocID="{B25342C4-D01F-42B2-840E-17EB9A07BBF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D1D7A7-2893-4D9F-B229-DA82F9A37EB7}" type="presOf" srcId="{D30BA8DD-1B18-4C64-90A8-AFD5C7A59346}" destId="{115EA381-ED23-464B-9468-B041C81F3680}" srcOrd="0" destOrd="0" presId="urn:microsoft.com/office/officeart/2005/8/layout/pyramid1"/>
    <dgm:cxn modelId="{7082DD00-2DBA-4737-8AE9-74A3E980DAF8}" type="presOf" srcId="{42735347-8473-4AEF-AF7E-0139FB9060B6}" destId="{599B37B9-7F26-470A-BB71-F409FDDDE46A}" srcOrd="0" destOrd="0" presId="urn:microsoft.com/office/officeart/2005/8/layout/pyramid1"/>
    <dgm:cxn modelId="{966031BE-C4B0-42C9-9E29-0AF51EF0B1A0}" type="presOf" srcId="{42735347-8473-4AEF-AF7E-0139FB9060B6}" destId="{D75D8AFD-3CC4-4B5A-9574-74BE110124F0}" srcOrd="1" destOrd="0" presId="urn:microsoft.com/office/officeart/2005/8/layout/pyramid1"/>
    <dgm:cxn modelId="{AC02CCCF-E905-47D1-BA67-FBE451AEBBB5}" srcId="{D30BA8DD-1B18-4C64-90A8-AFD5C7A59346}" destId="{9C602A54-F835-4D33-906B-F3CD64B8100D}" srcOrd="1" destOrd="0" parTransId="{785B36DC-1640-4855-ACBA-13E5A89F2643}" sibTransId="{38E7E4B6-F94D-48C4-858F-09FB004DF20E}"/>
    <dgm:cxn modelId="{79CF4508-3127-4EBD-8A08-A47BE020B225}" type="presOf" srcId="{9C602A54-F835-4D33-906B-F3CD64B8100D}" destId="{5539977C-E68C-43BE-A5E6-C272DCC45A68}" srcOrd="1" destOrd="0" presId="urn:microsoft.com/office/officeart/2005/8/layout/pyramid1"/>
    <dgm:cxn modelId="{862300F5-2BF7-4777-A226-2D115F6D9AAA}" type="presOf" srcId="{B25342C4-D01F-42B2-840E-17EB9A07BBF9}" destId="{489626B9-BB3A-40B0-AAA4-EEFDA42871D6}" srcOrd="1" destOrd="0" presId="urn:microsoft.com/office/officeart/2005/8/layout/pyramid1"/>
    <dgm:cxn modelId="{1508AB52-D601-48B3-B111-64DFFBC2DA5D}" type="presOf" srcId="{9C602A54-F835-4D33-906B-F3CD64B8100D}" destId="{8E8DC2D9-BD0B-4288-9854-EF64BB59317B}" srcOrd="0" destOrd="0" presId="urn:microsoft.com/office/officeart/2005/8/layout/pyramid1"/>
    <dgm:cxn modelId="{F7927D06-0814-45B3-B403-E6C98249212D}" srcId="{D30BA8DD-1B18-4C64-90A8-AFD5C7A59346}" destId="{42735347-8473-4AEF-AF7E-0139FB9060B6}" srcOrd="0" destOrd="0" parTransId="{6C9E076B-5663-4E39-A6DE-9D31E0E654FF}" sibTransId="{3F03A58E-BDB7-43C6-91A8-D3A2EDF7EDE3}"/>
    <dgm:cxn modelId="{F5C11F3A-DABB-4F88-9C48-047EFED53684}" type="presOf" srcId="{B25342C4-D01F-42B2-840E-17EB9A07BBF9}" destId="{88961709-ED7B-40E0-BA33-7877875EBCEC}" srcOrd="0" destOrd="0" presId="urn:microsoft.com/office/officeart/2005/8/layout/pyramid1"/>
    <dgm:cxn modelId="{9EADB5A4-567F-4785-BFAE-48EA4E2A4019}" srcId="{D30BA8DD-1B18-4C64-90A8-AFD5C7A59346}" destId="{B25342C4-D01F-42B2-840E-17EB9A07BBF9}" srcOrd="2" destOrd="0" parTransId="{813C0313-C606-4993-A1E4-45697023A7B6}" sibTransId="{855CD5E5-CC22-44B1-AD35-9D443EF29DBF}"/>
    <dgm:cxn modelId="{F0BC59B4-9F6E-40B8-AFF3-14CE827A5F0A}" type="presParOf" srcId="{115EA381-ED23-464B-9468-B041C81F3680}" destId="{C9169B87-C7B1-4ED1-9048-5EAB3320A5FF}" srcOrd="0" destOrd="0" presId="urn:microsoft.com/office/officeart/2005/8/layout/pyramid1"/>
    <dgm:cxn modelId="{A1AB27D0-2346-4094-BB72-D084B195A0C5}" type="presParOf" srcId="{C9169B87-C7B1-4ED1-9048-5EAB3320A5FF}" destId="{599B37B9-7F26-470A-BB71-F409FDDDE46A}" srcOrd="0" destOrd="0" presId="urn:microsoft.com/office/officeart/2005/8/layout/pyramid1"/>
    <dgm:cxn modelId="{4F27D286-19A2-416A-95D4-51AB8CE4D254}" type="presParOf" srcId="{C9169B87-C7B1-4ED1-9048-5EAB3320A5FF}" destId="{D75D8AFD-3CC4-4B5A-9574-74BE110124F0}" srcOrd="1" destOrd="0" presId="urn:microsoft.com/office/officeart/2005/8/layout/pyramid1"/>
    <dgm:cxn modelId="{B5692099-12EE-4EBD-9850-7951AA40A1C9}" type="presParOf" srcId="{115EA381-ED23-464B-9468-B041C81F3680}" destId="{F82173B2-622B-41BB-8866-40628F321867}" srcOrd="1" destOrd="0" presId="urn:microsoft.com/office/officeart/2005/8/layout/pyramid1"/>
    <dgm:cxn modelId="{8CC7D897-0150-44C7-9899-BF5C181305C2}" type="presParOf" srcId="{F82173B2-622B-41BB-8866-40628F321867}" destId="{8E8DC2D9-BD0B-4288-9854-EF64BB59317B}" srcOrd="0" destOrd="0" presId="urn:microsoft.com/office/officeart/2005/8/layout/pyramid1"/>
    <dgm:cxn modelId="{9EDA31C6-91A3-406A-AFB8-662305EFDC87}" type="presParOf" srcId="{F82173B2-622B-41BB-8866-40628F321867}" destId="{5539977C-E68C-43BE-A5E6-C272DCC45A68}" srcOrd="1" destOrd="0" presId="urn:microsoft.com/office/officeart/2005/8/layout/pyramid1"/>
    <dgm:cxn modelId="{A2A36FA3-A69B-4664-A4D4-2429D27049A2}" type="presParOf" srcId="{115EA381-ED23-464B-9468-B041C81F3680}" destId="{CCB1DA7B-CDF8-4E24-AF34-D2CC950A620D}" srcOrd="2" destOrd="0" presId="urn:microsoft.com/office/officeart/2005/8/layout/pyramid1"/>
    <dgm:cxn modelId="{A25C276E-CA7E-40EF-8213-6E8D3AE42228}" type="presParOf" srcId="{CCB1DA7B-CDF8-4E24-AF34-D2CC950A620D}" destId="{88961709-ED7B-40E0-BA33-7877875EBCEC}" srcOrd="0" destOrd="0" presId="urn:microsoft.com/office/officeart/2005/8/layout/pyramid1"/>
    <dgm:cxn modelId="{03178F4D-6438-45EC-8D7D-54C34D01667D}" type="presParOf" srcId="{CCB1DA7B-CDF8-4E24-AF34-D2CC950A620D}" destId="{489626B9-BB3A-40B0-AAA4-EEFDA42871D6}" srcOrd="1" destOrd="0" presId="urn:microsoft.com/office/officeart/2005/8/layout/pyramid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1D5EDF-BDCD-44EB-A0AA-DD4EF9AA2808}" type="doc">
      <dgm:prSet loTypeId="urn:microsoft.com/office/officeart/2005/8/layout/venn1" loCatId="relationship" qsTypeId="urn:microsoft.com/office/officeart/2005/8/quickstyle/simple5" qsCatId="simple" csTypeId="urn:microsoft.com/office/officeart/2005/8/colors/colorful2" csCatId="colorful" phldr="1"/>
      <dgm:spPr/>
    </dgm:pt>
    <dgm:pt modelId="{C40F3EEE-F6D0-46E8-B9F0-C540E410B55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9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effectLst/>
              <a:latin typeface="Arial" charset="0"/>
            </a:rPr>
            <a:t>Обучающая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4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624E9565-0D63-4577-A6A3-9169F7A32FB2}" type="parTrans" cxnId="{5F6BD703-E1DE-4CEC-B899-F3883B456F7F}">
      <dgm:prSet/>
      <dgm:spPr/>
      <dgm:t>
        <a:bodyPr/>
        <a:lstStyle/>
        <a:p>
          <a:endParaRPr lang="ru-RU"/>
        </a:p>
      </dgm:t>
    </dgm:pt>
    <dgm:pt modelId="{95ADCD3C-958E-4695-8BB3-137152E82AC9}" type="sibTrans" cxnId="{5F6BD703-E1DE-4CEC-B899-F3883B456F7F}">
      <dgm:prSet/>
      <dgm:spPr/>
      <dgm:t>
        <a:bodyPr/>
        <a:lstStyle/>
        <a:p>
          <a:endParaRPr lang="ru-RU"/>
        </a:p>
      </dgm:t>
    </dgm:pt>
    <dgm:pt modelId="{5ACE58C3-4A70-441C-975F-4428FF698C9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</a:rPr>
            <a:t>Организаторская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4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F1F420AD-CDE0-4939-8700-75E7B0A04E5D}" type="parTrans" cxnId="{F5B86AE6-37B8-477D-A1F5-5F2245B89EED}">
      <dgm:prSet/>
      <dgm:spPr/>
      <dgm:t>
        <a:bodyPr/>
        <a:lstStyle/>
        <a:p>
          <a:endParaRPr lang="ru-RU"/>
        </a:p>
      </dgm:t>
    </dgm:pt>
    <dgm:pt modelId="{5842AD59-B249-4EAB-AE22-DC1497832E0E}" type="sibTrans" cxnId="{F5B86AE6-37B8-477D-A1F5-5F2245B89EED}">
      <dgm:prSet/>
      <dgm:spPr/>
      <dgm:t>
        <a:bodyPr/>
        <a:lstStyle/>
        <a:p>
          <a:endParaRPr lang="ru-RU"/>
        </a:p>
      </dgm:t>
    </dgm:pt>
    <dgm:pt modelId="{349ED863-B81C-413B-86CC-F58172E14E9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</a:rPr>
            <a:t>Коммуникативная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400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26AFCAF3-849F-4B8D-BDA2-777B2B186D97}" type="parTrans" cxnId="{6D1B76C0-4167-41AD-8493-D77E6856BCA5}">
      <dgm:prSet/>
      <dgm:spPr/>
      <dgm:t>
        <a:bodyPr/>
        <a:lstStyle/>
        <a:p>
          <a:endParaRPr lang="ru-RU"/>
        </a:p>
      </dgm:t>
    </dgm:pt>
    <dgm:pt modelId="{3C99FAF6-CCB4-41CA-9ABE-E7E1DDE07328}" type="sibTrans" cxnId="{6D1B76C0-4167-41AD-8493-D77E6856BCA5}">
      <dgm:prSet/>
      <dgm:spPr/>
      <dgm:t>
        <a:bodyPr/>
        <a:lstStyle/>
        <a:p>
          <a:endParaRPr lang="ru-RU"/>
        </a:p>
      </dgm:t>
    </dgm:pt>
    <dgm:pt modelId="{68C0EB63-D816-4F33-B21E-6462C86B442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</a:rPr>
            <a:t>Психодиагностическая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000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3D46C49F-EAFD-4E90-B3AA-90B2893C0723}" type="parTrans" cxnId="{FB06A5A6-1801-494E-8448-0A70361907B8}">
      <dgm:prSet/>
      <dgm:spPr/>
      <dgm:t>
        <a:bodyPr/>
        <a:lstStyle/>
        <a:p>
          <a:endParaRPr lang="ru-RU"/>
        </a:p>
      </dgm:t>
    </dgm:pt>
    <dgm:pt modelId="{B38C9953-A075-4702-9993-260FC5EC0BDF}" type="sibTrans" cxnId="{FB06A5A6-1801-494E-8448-0A70361907B8}">
      <dgm:prSet/>
      <dgm:spPr/>
      <dgm:t>
        <a:bodyPr/>
        <a:lstStyle/>
        <a:p>
          <a:endParaRPr lang="ru-RU"/>
        </a:p>
      </dgm:t>
    </dgm:pt>
    <dgm:pt modelId="{032CDA3F-5A1B-4E28-9080-75E1555E0BC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</a:rPr>
            <a:t>Просветительская</a:t>
          </a:r>
        </a:p>
      </dgm:t>
    </dgm:pt>
    <dgm:pt modelId="{0562697C-EB19-4615-9091-4712D02DED07}" type="parTrans" cxnId="{66F00AD9-B74B-460E-90C0-6F9411065935}">
      <dgm:prSet/>
      <dgm:spPr/>
      <dgm:t>
        <a:bodyPr/>
        <a:lstStyle/>
        <a:p>
          <a:endParaRPr lang="ru-RU"/>
        </a:p>
      </dgm:t>
    </dgm:pt>
    <dgm:pt modelId="{A9313258-4396-4B4E-8111-4CB3D4892EED}" type="sibTrans" cxnId="{66F00AD9-B74B-460E-90C0-6F9411065935}">
      <dgm:prSet/>
      <dgm:spPr/>
      <dgm:t>
        <a:bodyPr/>
        <a:lstStyle/>
        <a:p>
          <a:endParaRPr lang="ru-RU"/>
        </a:p>
      </dgm:t>
    </dgm:pt>
    <dgm:pt modelId="{63402573-3787-45DA-B612-B36B5A96D235}" type="pres">
      <dgm:prSet presAssocID="{981D5EDF-BDCD-44EB-A0AA-DD4EF9AA2808}" presName="compositeShape" presStyleCnt="0">
        <dgm:presLayoutVars>
          <dgm:chMax val="7"/>
          <dgm:dir/>
          <dgm:resizeHandles val="exact"/>
        </dgm:presLayoutVars>
      </dgm:prSet>
      <dgm:spPr/>
    </dgm:pt>
    <dgm:pt modelId="{5E5D2C41-0489-4B93-9DCE-09FB7E021C91}" type="pres">
      <dgm:prSet presAssocID="{C40F3EEE-F6D0-46E8-B9F0-C540E410B55E}" presName="circ1" presStyleLbl="vennNode1" presStyleIdx="0" presStyleCnt="5" custLinFactNeighborX="7318" custLinFactNeighborY="6479"/>
      <dgm:spPr/>
    </dgm:pt>
    <dgm:pt modelId="{74BC8090-C002-4A51-8888-8008B17ECB06}" type="pres">
      <dgm:prSet presAssocID="{C40F3EEE-F6D0-46E8-B9F0-C540E410B55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A5491E-4FF1-47F1-B2AD-40FCA5E528F4}" type="pres">
      <dgm:prSet presAssocID="{5ACE58C3-4A70-441C-975F-4428FF698C9C}" presName="circ2" presStyleLbl="vennNode1" presStyleIdx="1" presStyleCnt="5" custLinFactNeighborX="5341" custLinFactNeighborY="1952"/>
      <dgm:spPr/>
    </dgm:pt>
    <dgm:pt modelId="{3E3730B5-570E-4A4C-8174-9D8656A3ACEE}" type="pres">
      <dgm:prSet presAssocID="{5ACE58C3-4A70-441C-975F-4428FF698C9C}" presName="circ2Tx" presStyleLbl="revTx" presStyleIdx="0" presStyleCnt="0" custScaleX="1473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B30444-C59C-4576-850B-19D29BCB3B44}" type="pres">
      <dgm:prSet presAssocID="{349ED863-B81C-413B-86CC-F58172E14E97}" presName="circ3" presStyleLbl="vennNode1" presStyleIdx="2" presStyleCnt="5" custLinFactNeighborX="10104" custLinFactNeighborY="7524"/>
      <dgm:spPr/>
    </dgm:pt>
    <dgm:pt modelId="{901BA00C-8BC6-4F7C-A13F-F90D7F793DB5}" type="pres">
      <dgm:prSet presAssocID="{349ED863-B81C-413B-86CC-F58172E14E97}" presName="circ3Tx" presStyleLbl="revTx" presStyleIdx="0" presStyleCnt="0" custScaleX="1422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2FD97-7E6A-44A4-A2EF-4FC8C915D81B}" type="pres">
      <dgm:prSet presAssocID="{68C0EB63-D816-4F33-B21E-6462C86B442F}" presName="circ4" presStyleLbl="vennNode1" presStyleIdx="3" presStyleCnt="5" custLinFactNeighborX="7318" custLinFactNeighborY="6479"/>
      <dgm:spPr/>
    </dgm:pt>
    <dgm:pt modelId="{DE75C95C-CA14-4368-BBCC-16A96C0331CC}" type="pres">
      <dgm:prSet presAssocID="{68C0EB63-D816-4F33-B21E-6462C86B442F}" presName="circ4Tx" presStyleLbl="revTx" presStyleIdx="0" presStyleCnt="0" custScaleX="1675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5BB78A-5258-41A9-A8A0-AC86386D0837}" type="pres">
      <dgm:prSet presAssocID="{032CDA3F-5A1B-4E28-9080-75E1555E0BCB}" presName="circ5" presStyleLbl="vennNode1" presStyleIdx="4" presStyleCnt="5" custLinFactNeighborX="7318" custLinFactNeighborY="6479"/>
      <dgm:spPr/>
    </dgm:pt>
    <dgm:pt modelId="{C78AAECE-D68F-4C8C-8D6F-A74EB394FFAE}" type="pres">
      <dgm:prSet presAssocID="{032CDA3F-5A1B-4E28-9080-75E1555E0BCB}" presName="circ5Tx" presStyleLbl="revTx" presStyleIdx="0" presStyleCnt="0" custScaleX="157518" custScaleY="872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7A254F-BB87-4A65-AD52-6B785CA04047}" type="presOf" srcId="{5ACE58C3-4A70-441C-975F-4428FF698C9C}" destId="{3E3730B5-570E-4A4C-8174-9D8656A3ACEE}" srcOrd="0" destOrd="0" presId="urn:microsoft.com/office/officeart/2005/8/layout/venn1"/>
    <dgm:cxn modelId="{B27F890C-4DEF-4675-9CE5-335E70545BC6}" type="presOf" srcId="{032CDA3F-5A1B-4E28-9080-75E1555E0BCB}" destId="{C78AAECE-D68F-4C8C-8D6F-A74EB394FFAE}" srcOrd="0" destOrd="0" presId="urn:microsoft.com/office/officeart/2005/8/layout/venn1"/>
    <dgm:cxn modelId="{D62E220A-CB11-4F42-A078-FBF3A4B2EFA1}" type="presOf" srcId="{981D5EDF-BDCD-44EB-A0AA-DD4EF9AA2808}" destId="{63402573-3787-45DA-B612-B36B5A96D235}" srcOrd="0" destOrd="0" presId="urn:microsoft.com/office/officeart/2005/8/layout/venn1"/>
    <dgm:cxn modelId="{A397AA68-AA2A-41A7-BE37-66466F758345}" type="presOf" srcId="{C40F3EEE-F6D0-46E8-B9F0-C540E410B55E}" destId="{74BC8090-C002-4A51-8888-8008B17ECB06}" srcOrd="0" destOrd="0" presId="urn:microsoft.com/office/officeart/2005/8/layout/venn1"/>
    <dgm:cxn modelId="{6D1B76C0-4167-41AD-8493-D77E6856BCA5}" srcId="{981D5EDF-BDCD-44EB-A0AA-DD4EF9AA2808}" destId="{349ED863-B81C-413B-86CC-F58172E14E97}" srcOrd="2" destOrd="0" parTransId="{26AFCAF3-849F-4B8D-BDA2-777B2B186D97}" sibTransId="{3C99FAF6-CCB4-41CA-9ABE-E7E1DDE07328}"/>
    <dgm:cxn modelId="{66F00AD9-B74B-460E-90C0-6F9411065935}" srcId="{981D5EDF-BDCD-44EB-A0AA-DD4EF9AA2808}" destId="{032CDA3F-5A1B-4E28-9080-75E1555E0BCB}" srcOrd="4" destOrd="0" parTransId="{0562697C-EB19-4615-9091-4712D02DED07}" sibTransId="{A9313258-4396-4B4E-8111-4CB3D4892EED}"/>
    <dgm:cxn modelId="{F5B86AE6-37B8-477D-A1F5-5F2245B89EED}" srcId="{981D5EDF-BDCD-44EB-A0AA-DD4EF9AA2808}" destId="{5ACE58C3-4A70-441C-975F-4428FF698C9C}" srcOrd="1" destOrd="0" parTransId="{F1F420AD-CDE0-4939-8700-75E7B0A04E5D}" sibTransId="{5842AD59-B249-4EAB-AE22-DC1497832E0E}"/>
    <dgm:cxn modelId="{45AB8339-1E09-4A9B-8B65-453189FB5345}" type="presOf" srcId="{349ED863-B81C-413B-86CC-F58172E14E97}" destId="{901BA00C-8BC6-4F7C-A13F-F90D7F793DB5}" srcOrd="0" destOrd="0" presId="urn:microsoft.com/office/officeart/2005/8/layout/venn1"/>
    <dgm:cxn modelId="{5F6BD703-E1DE-4CEC-B899-F3883B456F7F}" srcId="{981D5EDF-BDCD-44EB-A0AA-DD4EF9AA2808}" destId="{C40F3EEE-F6D0-46E8-B9F0-C540E410B55E}" srcOrd="0" destOrd="0" parTransId="{624E9565-0D63-4577-A6A3-9169F7A32FB2}" sibTransId="{95ADCD3C-958E-4695-8BB3-137152E82AC9}"/>
    <dgm:cxn modelId="{5E0ECA94-A516-486C-9148-3476A28CFCCD}" type="presOf" srcId="{68C0EB63-D816-4F33-B21E-6462C86B442F}" destId="{DE75C95C-CA14-4368-BBCC-16A96C0331CC}" srcOrd="0" destOrd="0" presId="urn:microsoft.com/office/officeart/2005/8/layout/venn1"/>
    <dgm:cxn modelId="{FB06A5A6-1801-494E-8448-0A70361907B8}" srcId="{981D5EDF-BDCD-44EB-A0AA-DD4EF9AA2808}" destId="{68C0EB63-D816-4F33-B21E-6462C86B442F}" srcOrd="3" destOrd="0" parTransId="{3D46C49F-EAFD-4E90-B3AA-90B2893C0723}" sibTransId="{B38C9953-A075-4702-9993-260FC5EC0BDF}"/>
    <dgm:cxn modelId="{997F0BE0-BFA9-4534-B497-A6F40D90EA6D}" type="presParOf" srcId="{63402573-3787-45DA-B612-B36B5A96D235}" destId="{5E5D2C41-0489-4B93-9DCE-09FB7E021C91}" srcOrd="0" destOrd="0" presId="urn:microsoft.com/office/officeart/2005/8/layout/venn1"/>
    <dgm:cxn modelId="{39BBA48F-CA05-4951-9F6D-0287200372C0}" type="presParOf" srcId="{63402573-3787-45DA-B612-B36B5A96D235}" destId="{74BC8090-C002-4A51-8888-8008B17ECB06}" srcOrd="1" destOrd="0" presId="urn:microsoft.com/office/officeart/2005/8/layout/venn1"/>
    <dgm:cxn modelId="{F339D894-18C2-407A-BD51-67DE9AA5B3B4}" type="presParOf" srcId="{63402573-3787-45DA-B612-B36B5A96D235}" destId="{1CA5491E-4FF1-47F1-B2AD-40FCA5E528F4}" srcOrd="2" destOrd="0" presId="urn:microsoft.com/office/officeart/2005/8/layout/venn1"/>
    <dgm:cxn modelId="{10C8925A-9ADD-44A9-A57E-2798079E72EB}" type="presParOf" srcId="{63402573-3787-45DA-B612-B36B5A96D235}" destId="{3E3730B5-570E-4A4C-8174-9D8656A3ACEE}" srcOrd="3" destOrd="0" presId="urn:microsoft.com/office/officeart/2005/8/layout/venn1"/>
    <dgm:cxn modelId="{7B78A16E-9FF3-433A-96A0-5F3E32A53175}" type="presParOf" srcId="{63402573-3787-45DA-B612-B36B5A96D235}" destId="{F4B30444-C59C-4576-850B-19D29BCB3B44}" srcOrd="4" destOrd="0" presId="urn:microsoft.com/office/officeart/2005/8/layout/venn1"/>
    <dgm:cxn modelId="{080E4431-7B98-4043-9759-061F4AB463D5}" type="presParOf" srcId="{63402573-3787-45DA-B612-B36B5A96D235}" destId="{901BA00C-8BC6-4F7C-A13F-F90D7F793DB5}" srcOrd="5" destOrd="0" presId="urn:microsoft.com/office/officeart/2005/8/layout/venn1"/>
    <dgm:cxn modelId="{839CB038-FF88-46F8-B64A-F54CECC16F44}" type="presParOf" srcId="{63402573-3787-45DA-B612-B36B5A96D235}" destId="{E852FD97-7E6A-44A4-A2EF-4FC8C915D81B}" srcOrd="6" destOrd="0" presId="urn:microsoft.com/office/officeart/2005/8/layout/venn1"/>
    <dgm:cxn modelId="{EB9BE9D5-2DD8-4B9F-9163-5B01264F17FB}" type="presParOf" srcId="{63402573-3787-45DA-B612-B36B5A96D235}" destId="{DE75C95C-CA14-4368-BBCC-16A96C0331CC}" srcOrd="7" destOrd="0" presId="urn:microsoft.com/office/officeart/2005/8/layout/venn1"/>
    <dgm:cxn modelId="{44C88ADB-709F-4049-8653-D632AD1731C2}" type="presParOf" srcId="{63402573-3787-45DA-B612-B36B5A96D235}" destId="{AB5BB78A-5258-41A9-A8A0-AC86386D0837}" srcOrd="8" destOrd="0" presId="urn:microsoft.com/office/officeart/2005/8/layout/venn1"/>
    <dgm:cxn modelId="{9CEAE49E-54AF-4476-A9F2-4D15E9724C1C}" type="presParOf" srcId="{63402573-3787-45DA-B612-B36B5A96D235}" destId="{C78AAECE-D68F-4C8C-8D6F-A74EB394FFAE}" srcOrd="9" destOrd="0" presId="urn:microsoft.com/office/officeart/2005/8/layout/ven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1ED79F-2196-4FEB-A12C-A99B40AEBC9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BB51924-A294-47A5-8C37-ED03AFE54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FB1B8A-4E5A-4A17-BB93-2D5F46B36F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9BD0A4-E0BB-4ED1-BFA5-467BEEEEF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65A208B-3F7E-4BC1-8AFE-2A1A44E68E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8E2124-3C09-4414-8DFC-EA6845BFFD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E2ADDF-8DCC-4618-8A87-0002AF1A37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7FE7563-E3C8-4FAF-997B-2126E27130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4D9A04-1102-42EA-B2D7-BAB216A29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FF9A37-0881-4135-9B2E-2BDCBF0E25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3D47CC-7D11-4C0B-A6F8-0EAC55848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20CCE0-0466-4BC5-B8DF-9262A20D99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D95ADD3-AFD1-424C-9538-1EAC2C7FE8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AD56D4D-B909-4E89-8C39-67623C06D9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412875"/>
            <a:ext cx="8496300" cy="23764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>
                <a:solidFill>
                  <a:srgbClr val="3333FF"/>
                </a:solidFill>
                <a:latin typeface="Arial Black" pitchFamily="34" charset="0"/>
              </a:rPr>
              <a:t>Семинар по теме</a:t>
            </a:r>
            <a:r>
              <a:rPr lang="ru-RU" sz="7300" dirty="0"/>
              <a:t> </a:t>
            </a:r>
            <a:r>
              <a:rPr lang="ru-RU" sz="60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«Конкурентоспособный учитель»</a:t>
            </a:r>
            <a:endParaRPr lang="ru-RU" sz="5400" b="1" dirty="0">
              <a:solidFill>
                <a:srgbClr val="FF130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90" name="Picture 42" descr="j02903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4076700"/>
            <a:ext cx="5040312" cy="2336800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2875"/>
            <a:ext cx="8229600" cy="5040313"/>
          </a:xfrm>
        </p:spPr>
        <p:txBody>
          <a:bodyPr/>
          <a:lstStyle/>
          <a:p>
            <a:pPr>
              <a:buFontTx/>
              <a:buNone/>
            </a:pPr>
            <a:endParaRPr lang="ru-RU" sz="1200"/>
          </a:p>
          <a:p>
            <a:pPr>
              <a:buFontTx/>
              <a:buNone/>
            </a:pPr>
            <a:endParaRPr lang="ru-RU" sz="2000"/>
          </a:p>
          <a:p>
            <a:pPr>
              <a:buFontTx/>
              <a:buNone/>
            </a:pPr>
            <a:r>
              <a:rPr lang="ru-RU"/>
              <a:t>     </a:t>
            </a:r>
          </a:p>
        </p:txBody>
      </p:sp>
      <p:sp>
        <p:nvSpPr>
          <p:cNvPr id="45069" name="AutoShape 13"/>
          <p:cNvSpPr>
            <a:spLocks noChangeArrowheads="1"/>
          </p:cNvSpPr>
          <p:nvPr/>
        </p:nvSpPr>
        <p:spPr bwMode="auto">
          <a:xfrm>
            <a:off x="2339976" y="2428868"/>
            <a:ext cx="4375164" cy="279877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Создание 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ситуации 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успеха</a:t>
            </a:r>
          </a:p>
        </p:txBody>
      </p:sp>
      <p:sp>
        <p:nvSpPr>
          <p:cNvPr id="45070" name="AutoShape 14"/>
          <p:cNvSpPr>
            <a:spLocks noChangeArrowheads="1"/>
          </p:cNvSpPr>
          <p:nvPr/>
        </p:nvSpPr>
        <p:spPr bwMode="auto">
          <a:xfrm>
            <a:off x="250825" y="5229225"/>
            <a:ext cx="3598863" cy="1368425"/>
          </a:xfrm>
          <a:prstGeom prst="flowChartConnector">
            <a:avLst/>
          </a:prstGeom>
          <a:solidFill>
            <a:srgbClr val="FF6600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5072" name="AutoShape 16"/>
          <p:cNvSpPr>
            <a:spLocks noChangeArrowheads="1"/>
          </p:cNvSpPr>
          <p:nvPr/>
        </p:nvSpPr>
        <p:spPr bwMode="auto">
          <a:xfrm>
            <a:off x="2411413" y="188913"/>
            <a:ext cx="4467225" cy="2227262"/>
          </a:xfrm>
          <a:prstGeom prst="flowChartConnector">
            <a:avLst/>
          </a:prstGeom>
          <a:solidFill>
            <a:srgbClr val="FF0066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5073" name="AutoShape 17"/>
          <p:cNvSpPr>
            <a:spLocks noChangeArrowheads="1"/>
          </p:cNvSpPr>
          <p:nvPr/>
        </p:nvSpPr>
        <p:spPr bwMode="auto">
          <a:xfrm>
            <a:off x="5003800" y="5229225"/>
            <a:ext cx="3889375" cy="1223963"/>
          </a:xfrm>
          <a:prstGeom prst="flowChartConnector">
            <a:avLst/>
          </a:prstGeom>
          <a:solidFill>
            <a:srgbClr val="FF33CC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000"/>
          </a:p>
          <a:p>
            <a:pPr algn="ctr"/>
            <a:endParaRPr lang="ru-RU" sz="2000"/>
          </a:p>
          <a:p>
            <a:pPr algn="ctr"/>
            <a:r>
              <a:rPr lang="ru-RU" sz="2000"/>
              <a:t>Создание благоприятной </a:t>
            </a:r>
          </a:p>
          <a:p>
            <a:pPr algn="ctr"/>
            <a:r>
              <a:rPr lang="ru-RU" sz="2000"/>
              <a:t>эмоциональной атмосферы.</a:t>
            </a:r>
          </a:p>
          <a:p>
            <a:pPr algn="ctr"/>
            <a:r>
              <a:rPr lang="ru-RU" sz="2000"/>
              <a:t>     </a:t>
            </a:r>
          </a:p>
          <a:p>
            <a:pPr algn="ctr"/>
            <a:endParaRPr lang="ru-RU" sz="2000"/>
          </a:p>
        </p:txBody>
      </p:sp>
      <p:sp>
        <p:nvSpPr>
          <p:cNvPr id="45077" name="Text Box 21"/>
          <p:cNvSpPr txBox="1">
            <a:spLocks noChangeArrowheads="1"/>
          </p:cNvSpPr>
          <p:nvPr/>
        </p:nvSpPr>
        <p:spPr bwMode="auto">
          <a:xfrm>
            <a:off x="49213" y="5445125"/>
            <a:ext cx="40179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000"/>
              <a:t>Определение ИЛП детей. </a:t>
            </a:r>
          </a:p>
          <a:p>
            <a:pPr algn="ctr">
              <a:spcBef>
                <a:spcPct val="20000"/>
              </a:spcBef>
            </a:pPr>
            <a:r>
              <a:rPr lang="ru-RU" sz="2000"/>
              <a:t>Дифференцирование их </a:t>
            </a:r>
          </a:p>
          <a:p>
            <a:pPr algn="ctr">
              <a:spcBef>
                <a:spcPct val="20000"/>
              </a:spcBef>
            </a:pPr>
            <a:r>
              <a:rPr lang="ru-RU" sz="2000"/>
              <a:t>на группы.</a:t>
            </a:r>
          </a:p>
          <a:p>
            <a:endParaRPr lang="ru-RU" sz="3600"/>
          </a:p>
        </p:txBody>
      </p:sp>
      <p:sp>
        <p:nvSpPr>
          <p:cNvPr id="45079" name="Text Box 23"/>
          <p:cNvSpPr txBox="1">
            <a:spLocks noChangeArrowheads="1"/>
          </p:cNvSpPr>
          <p:nvPr/>
        </p:nvSpPr>
        <p:spPr bwMode="auto">
          <a:xfrm>
            <a:off x="2484438" y="333375"/>
            <a:ext cx="4319587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/>
              <a:t>Определение методов </a:t>
            </a:r>
          </a:p>
          <a:p>
            <a:pPr algn="ctr"/>
            <a:r>
              <a:rPr lang="ru-RU" sz="2000"/>
              <a:t>включения учащихся всех типов</a:t>
            </a:r>
          </a:p>
          <a:p>
            <a:pPr algn="ctr"/>
            <a:r>
              <a:rPr lang="ru-RU" sz="2000"/>
              <a:t> в процесс обучения посредством</a:t>
            </a:r>
          </a:p>
          <a:p>
            <a:pPr algn="ctr"/>
            <a:r>
              <a:rPr lang="ru-RU" sz="2000"/>
              <a:t> адаптации заданий, материала, </a:t>
            </a:r>
          </a:p>
          <a:p>
            <a:pPr algn="ctr"/>
            <a:r>
              <a:rPr lang="ru-RU" sz="2000"/>
              <a:t>   создания возможности выбора.</a:t>
            </a:r>
          </a:p>
          <a:p>
            <a:r>
              <a:rPr lang="ru-RU"/>
              <a:t> </a:t>
            </a:r>
          </a:p>
          <a:p>
            <a:endParaRPr lang="ru-RU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8" name="Text Box 4"/>
          <p:cNvSpPr txBox="1">
            <a:spLocks noChangeArrowheads="1"/>
          </p:cNvSpPr>
          <p:nvPr/>
        </p:nvSpPr>
        <p:spPr bwMode="auto">
          <a:xfrm>
            <a:off x="627063" y="1833563"/>
            <a:ext cx="4089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735013" y="1504950"/>
            <a:ext cx="3549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5593" name="Text Box 9"/>
          <p:cNvSpPr txBox="1">
            <a:spLocks noChangeArrowheads="1"/>
          </p:cNvSpPr>
          <p:nvPr/>
        </p:nvSpPr>
        <p:spPr bwMode="auto">
          <a:xfrm>
            <a:off x="4786314" y="1285861"/>
            <a:ext cx="4357686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ru-RU" sz="2400" dirty="0" smtClean="0"/>
              <a:t>синтез </a:t>
            </a:r>
            <a:endParaRPr lang="ru-RU" sz="2400" dirty="0"/>
          </a:p>
          <a:p>
            <a:pPr algn="r">
              <a:buFont typeface="Arial" pitchFamily="34" charset="0"/>
              <a:buChar char="•"/>
            </a:pPr>
            <a:r>
              <a:rPr lang="ru-RU" sz="2400" dirty="0"/>
              <a:t>оперирование </a:t>
            </a:r>
          </a:p>
          <a:p>
            <a:pPr algn="r"/>
            <a:r>
              <a:rPr lang="ru-RU" sz="2400" dirty="0"/>
              <a:t>пространственными </a:t>
            </a:r>
            <a:r>
              <a:rPr lang="ru-RU" sz="2400" dirty="0" smtClean="0"/>
              <a:t>связями </a:t>
            </a:r>
            <a:endParaRPr lang="ru-RU" sz="2400" dirty="0"/>
          </a:p>
          <a:p>
            <a:pPr algn="r">
              <a:buFont typeface="Arial" pitchFamily="34" charset="0"/>
              <a:buChar char="•"/>
            </a:pPr>
            <a:r>
              <a:rPr lang="ru-RU" sz="2400" dirty="0"/>
              <a:t>образные </a:t>
            </a:r>
            <a:r>
              <a:rPr lang="ru-RU" sz="2400" dirty="0" smtClean="0"/>
              <a:t>представления творчество </a:t>
            </a:r>
          </a:p>
          <a:p>
            <a:pPr algn="r">
              <a:buFont typeface="Arial" pitchFamily="34" charset="0"/>
              <a:buChar char="•"/>
            </a:pPr>
            <a:r>
              <a:rPr lang="ru-RU" sz="2400" dirty="0" smtClean="0"/>
              <a:t>инсценировки </a:t>
            </a:r>
          </a:p>
          <a:p>
            <a:pPr algn="r">
              <a:buFont typeface="Arial" pitchFamily="34" charset="0"/>
              <a:buChar char="•"/>
            </a:pPr>
            <a:r>
              <a:rPr lang="ru-RU" sz="2400" dirty="0" smtClean="0"/>
              <a:t>предсказание результатов</a:t>
            </a:r>
            <a:endParaRPr lang="ru-RU" sz="2400" dirty="0"/>
          </a:p>
          <a:p>
            <a:pPr algn="r">
              <a:buFont typeface="Arial" pitchFamily="34" charset="0"/>
              <a:buChar char="•"/>
            </a:pPr>
            <a:r>
              <a:rPr lang="ru-RU" sz="2400" dirty="0"/>
              <a:t>выявление </a:t>
            </a:r>
            <a:r>
              <a:rPr lang="ru-RU" sz="2400" dirty="0" smtClean="0"/>
              <a:t>сходств </a:t>
            </a:r>
            <a:endParaRPr lang="ru-RU" sz="2400" dirty="0"/>
          </a:p>
          <a:p>
            <a:pPr algn="r">
              <a:buFont typeface="Arial" pitchFamily="34" charset="0"/>
              <a:buChar char="•"/>
            </a:pPr>
            <a:r>
              <a:rPr lang="ru-RU" sz="2400" dirty="0" smtClean="0"/>
              <a:t>движение </a:t>
            </a:r>
          </a:p>
          <a:p>
            <a:pPr algn="r">
              <a:buFont typeface="Arial" pitchFamily="34" charset="0"/>
              <a:buChar char="•"/>
            </a:pPr>
            <a:r>
              <a:rPr lang="ru-RU" sz="2400" dirty="0" smtClean="0"/>
              <a:t>опыты</a:t>
            </a:r>
            <a:endParaRPr lang="ru-RU" sz="2400" dirty="0"/>
          </a:p>
          <a:p>
            <a:pPr algn="r">
              <a:buFont typeface="Arial" pitchFamily="34" charset="0"/>
              <a:buChar char="•"/>
            </a:pPr>
            <a:r>
              <a:rPr lang="ru-RU" sz="2400" dirty="0"/>
              <a:t>применение </a:t>
            </a:r>
            <a:r>
              <a:rPr lang="ru-RU" sz="2400" dirty="0" smtClean="0"/>
              <a:t>схем</a:t>
            </a:r>
            <a:endParaRPr lang="ru-RU" sz="2400" dirty="0"/>
          </a:p>
          <a:p>
            <a:pPr algn="r">
              <a:buFont typeface="Arial" pitchFamily="34" charset="0"/>
              <a:buChar char="•"/>
            </a:pPr>
            <a:r>
              <a:rPr lang="ru-RU" sz="2400" dirty="0" smtClean="0"/>
              <a:t> использование</a:t>
            </a:r>
          </a:p>
          <a:p>
            <a:pPr algn="r"/>
            <a:r>
              <a:rPr lang="ru-RU" sz="2400" dirty="0" smtClean="0"/>
              <a:t>речевых и музыкальных ритмов</a:t>
            </a:r>
          </a:p>
          <a:p>
            <a:pPr algn="r">
              <a:buFont typeface="Arial" pitchFamily="34" charset="0"/>
              <a:buChar char="•"/>
            </a:pPr>
            <a:endParaRPr lang="ru-RU" sz="2400" dirty="0" smtClean="0"/>
          </a:p>
          <a:p>
            <a:pPr algn="r">
              <a:buFont typeface="Arial" pitchFamily="34" charset="0"/>
              <a:buChar char="•"/>
            </a:pPr>
            <a:endParaRPr lang="ru-RU" sz="2400" dirty="0"/>
          </a:p>
          <a:p>
            <a:pPr algn="ctr"/>
            <a:endParaRPr lang="ru-RU" sz="2400" dirty="0"/>
          </a:p>
          <a:p>
            <a:endParaRPr lang="ru-RU" sz="2400" dirty="0"/>
          </a:p>
        </p:txBody>
      </p:sp>
      <p:sp>
        <p:nvSpPr>
          <p:cNvPr id="195594" name="Text Box 10"/>
          <p:cNvSpPr txBox="1">
            <a:spLocks noChangeArrowheads="1"/>
          </p:cNvSpPr>
          <p:nvPr/>
        </p:nvSpPr>
        <p:spPr bwMode="auto">
          <a:xfrm>
            <a:off x="0" y="1341439"/>
            <a:ext cx="421481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анализ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усвоение правил </a:t>
            </a:r>
            <a:endParaRPr lang="ru-RU" sz="2400" dirty="0"/>
          </a:p>
          <a:p>
            <a:pPr>
              <a:buFont typeface="Arial" pitchFamily="34" charset="0"/>
              <a:buChar char="•"/>
            </a:pPr>
            <a:r>
              <a:rPr lang="ru-RU" sz="2400" dirty="0"/>
              <a:t>логические </a:t>
            </a:r>
            <a:r>
              <a:rPr lang="ru-RU" sz="2400" dirty="0" smtClean="0"/>
              <a:t>задания</a:t>
            </a:r>
            <a:endParaRPr lang="ru-RU" sz="2400" dirty="0"/>
          </a:p>
          <a:p>
            <a:pPr>
              <a:buFont typeface="Arial" pitchFamily="34" charset="0"/>
              <a:buChar char="•"/>
            </a:pPr>
            <a:r>
              <a:rPr lang="ru-RU" sz="2400" dirty="0"/>
              <a:t>поиск </a:t>
            </a:r>
            <a:r>
              <a:rPr lang="ru-RU" sz="2400" dirty="0" smtClean="0"/>
              <a:t>ошибок</a:t>
            </a:r>
            <a:endParaRPr lang="ru-RU" sz="2400" dirty="0"/>
          </a:p>
          <a:p>
            <a:pPr>
              <a:buFont typeface="Arial" pitchFamily="34" charset="0"/>
              <a:buChar char="•"/>
            </a:pPr>
            <a:r>
              <a:rPr lang="ru-RU" sz="2400" dirty="0"/>
              <a:t> </a:t>
            </a:r>
            <a:r>
              <a:rPr lang="ru-RU" sz="2400" dirty="0" smtClean="0"/>
              <a:t>классификация</a:t>
            </a:r>
            <a:endParaRPr lang="ru-RU" sz="2400" dirty="0"/>
          </a:p>
          <a:p>
            <a:pPr>
              <a:buFont typeface="Arial" pitchFamily="34" charset="0"/>
              <a:buChar char="•"/>
            </a:pPr>
            <a:r>
              <a:rPr lang="ru-RU" sz="2400" dirty="0"/>
              <a:t> </a:t>
            </a:r>
            <a:r>
              <a:rPr lang="ru-RU" sz="2400" dirty="0" smtClean="0"/>
              <a:t> выявление различий        создание категорий </a:t>
            </a:r>
            <a:r>
              <a:rPr lang="ru-RU" sz="2400" dirty="0"/>
              <a:t>прослушивание </a:t>
            </a:r>
            <a:r>
              <a:rPr lang="ru-RU" sz="2400" dirty="0" smtClean="0"/>
              <a:t>текстов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хоровые ответы  конструирование </a:t>
            </a:r>
            <a:endParaRPr lang="ru-RU" sz="2400" dirty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дискуссии</a:t>
            </a:r>
            <a:endParaRPr lang="ru-RU" sz="2400" dirty="0"/>
          </a:p>
          <a:p>
            <a:pPr algn="ctr">
              <a:buFont typeface="Arial" pitchFamily="34" charset="0"/>
              <a:buChar char="•"/>
            </a:pPr>
            <a:endParaRPr lang="ru-RU" sz="2400" dirty="0"/>
          </a:p>
        </p:txBody>
      </p:sp>
      <p:pic>
        <p:nvPicPr>
          <p:cNvPr id="13" name="Picture 167" descr="C:\Documents and Settings\user\Local Settings\Temporary Internet Files\Content.IE5\E50DIL2J\MCj0405936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857628"/>
            <a:ext cx="2640513" cy="2643206"/>
          </a:xfrm>
          <a:prstGeom prst="rect">
            <a:avLst/>
          </a:prstGeom>
          <a:noFill/>
        </p:spPr>
      </p:pic>
      <p:sp>
        <p:nvSpPr>
          <p:cNvPr id="195597" name="Text Box 13"/>
          <p:cNvSpPr txBox="1">
            <a:spLocks noChangeArrowheads="1"/>
          </p:cNvSpPr>
          <p:nvPr/>
        </p:nvSpPr>
        <p:spPr bwMode="auto">
          <a:xfrm>
            <a:off x="3428992" y="4286256"/>
            <a:ext cx="9366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>
                <a:solidFill>
                  <a:srgbClr val="FF0066"/>
                </a:solidFill>
              </a:rPr>
              <a:t>Л</a:t>
            </a:r>
          </a:p>
        </p:txBody>
      </p:sp>
      <p:sp>
        <p:nvSpPr>
          <p:cNvPr id="195598" name="Text Box 14"/>
          <p:cNvSpPr txBox="1">
            <a:spLocks noChangeArrowheads="1"/>
          </p:cNvSpPr>
          <p:nvPr/>
        </p:nvSpPr>
        <p:spPr bwMode="auto">
          <a:xfrm>
            <a:off x="4786314" y="4286256"/>
            <a:ext cx="7461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FF0066"/>
                </a:solidFill>
              </a:rPr>
              <a:t>П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 приёмы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92375"/>
            <a:ext cx="8229600" cy="3633788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sz="5400" dirty="0"/>
              <a:t>мозговой штурм </a:t>
            </a:r>
          </a:p>
          <a:p>
            <a:pPr>
              <a:buBlip>
                <a:blip r:embed="rId2"/>
              </a:buBlip>
            </a:pPr>
            <a:r>
              <a:rPr lang="ru-RU" sz="5400" dirty="0"/>
              <a:t>дивергентные задачи</a:t>
            </a:r>
          </a:p>
          <a:p>
            <a:pPr>
              <a:buBlip>
                <a:blip r:embed="rId2"/>
              </a:buBlip>
            </a:pPr>
            <a:r>
              <a:rPr lang="ru-RU" sz="5400" dirty="0"/>
              <a:t>визуализация</a:t>
            </a:r>
          </a:p>
          <a:p>
            <a:pPr>
              <a:buFontTx/>
              <a:buNone/>
            </a:pPr>
            <a:endParaRPr lang="ru-RU" sz="5400" dirty="0"/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8291512" cy="79692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Приёмы активизации двух полушарий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build="p"/>
      <p:bldP spid="1976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404813"/>
            <a:ext cx="8643997" cy="6048375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3600" dirty="0" smtClean="0">
                <a:solidFill>
                  <a:srgbClr val="3333FF"/>
                </a:solidFill>
              </a:rPr>
              <a:t>«</a:t>
            </a:r>
            <a:r>
              <a:rPr lang="ru-RU" sz="3600" dirty="0">
                <a:solidFill>
                  <a:srgbClr val="3333FF"/>
                </a:solidFill>
              </a:rPr>
              <a:t>Ребёнок </a:t>
            </a:r>
            <a:r>
              <a:rPr lang="ru-RU" sz="3600" dirty="0" smtClean="0">
                <a:solidFill>
                  <a:srgbClr val="3333FF"/>
                </a:solidFill>
              </a:rPr>
              <a:t>научится </a:t>
            </a:r>
            <a:r>
              <a:rPr lang="ru-RU" sz="3600" dirty="0">
                <a:solidFill>
                  <a:srgbClr val="3333FF"/>
                </a:solidFill>
              </a:rPr>
              <a:t>гораздо </a:t>
            </a:r>
            <a:r>
              <a:rPr lang="ru-RU" sz="3600" dirty="0" smtClean="0">
                <a:solidFill>
                  <a:srgbClr val="3333FF"/>
                </a:solidFill>
              </a:rPr>
              <a:t>большему, когда </a:t>
            </a:r>
            <a:r>
              <a:rPr lang="ru-RU" sz="3600" dirty="0">
                <a:solidFill>
                  <a:srgbClr val="3333FF"/>
                </a:solidFill>
              </a:rPr>
              <a:t>он вовлечён полностью: </a:t>
            </a:r>
            <a:endParaRPr lang="ru-RU" sz="3600" dirty="0" smtClean="0">
              <a:solidFill>
                <a:srgbClr val="3333FF"/>
              </a:solidFill>
            </a:endParaRPr>
          </a:p>
          <a:p>
            <a:pPr marL="812800" indent="0" algn="just">
              <a:lnSpc>
                <a:spcPct val="90000"/>
              </a:lnSpc>
            </a:pPr>
            <a:r>
              <a:rPr lang="ru-RU" sz="3600" i="1" dirty="0" smtClean="0">
                <a:solidFill>
                  <a:srgbClr val="3333FF"/>
                </a:solidFill>
              </a:rPr>
              <a:t>эмоционально</a:t>
            </a:r>
            <a:r>
              <a:rPr lang="ru-RU" sz="3600" i="1" dirty="0">
                <a:solidFill>
                  <a:srgbClr val="3333FF"/>
                </a:solidFill>
              </a:rPr>
              <a:t>, </a:t>
            </a:r>
          </a:p>
          <a:p>
            <a:pPr marL="812800" indent="0" algn="just">
              <a:lnSpc>
                <a:spcPct val="90000"/>
              </a:lnSpc>
            </a:pPr>
            <a:r>
              <a:rPr lang="ru-RU" sz="3600" i="1" dirty="0">
                <a:solidFill>
                  <a:srgbClr val="3333FF"/>
                </a:solidFill>
              </a:rPr>
              <a:t>визуально, </a:t>
            </a:r>
          </a:p>
          <a:p>
            <a:pPr marL="812800" indent="0" algn="just">
              <a:lnSpc>
                <a:spcPct val="90000"/>
              </a:lnSpc>
            </a:pPr>
            <a:r>
              <a:rPr lang="ru-RU" sz="3600" i="1" dirty="0" err="1">
                <a:solidFill>
                  <a:srgbClr val="3333FF"/>
                </a:solidFill>
              </a:rPr>
              <a:t>аудиально</a:t>
            </a:r>
            <a:r>
              <a:rPr lang="ru-RU" sz="3600" i="1" dirty="0">
                <a:solidFill>
                  <a:srgbClr val="3333FF"/>
                </a:solidFill>
              </a:rPr>
              <a:t>, </a:t>
            </a:r>
          </a:p>
          <a:p>
            <a:pPr marL="812800" indent="0" algn="just">
              <a:lnSpc>
                <a:spcPct val="90000"/>
              </a:lnSpc>
            </a:pPr>
            <a:r>
              <a:rPr lang="ru-RU" sz="3600" i="1" dirty="0" err="1">
                <a:solidFill>
                  <a:srgbClr val="3333FF"/>
                </a:solidFill>
              </a:rPr>
              <a:t>кинестетически</a:t>
            </a:r>
            <a:r>
              <a:rPr lang="ru-RU" sz="3600" i="1" dirty="0">
                <a:solidFill>
                  <a:srgbClr val="3333FF"/>
                </a:solidFill>
              </a:rPr>
              <a:t>. 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3600" dirty="0">
                <a:solidFill>
                  <a:srgbClr val="3333FF"/>
                </a:solidFill>
              </a:rPr>
              <a:t>Это называется обучение </a:t>
            </a:r>
            <a:endParaRPr lang="ru-RU" sz="3600" dirty="0" smtClean="0">
              <a:solidFill>
                <a:srgbClr val="3333FF"/>
              </a:solidFill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3600" b="1" dirty="0" smtClean="0">
                <a:solidFill>
                  <a:srgbClr val="3333FF"/>
                </a:solidFill>
              </a:rPr>
              <a:t>                             целого</a:t>
            </a:r>
            <a:r>
              <a:rPr lang="ru-RU" sz="3600" dirty="0" smtClean="0">
                <a:solidFill>
                  <a:srgbClr val="3333FF"/>
                </a:solidFill>
              </a:rPr>
              <a:t> </a:t>
            </a:r>
            <a:r>
              <a:rPr lang="ru-RU" sz="3600" dirty="0">
                <a:solidFill>
                  <a:srgbClr val="3333FF"/>
                </a:solidFill>
              </a:rPr>
              <a:t>ребёнка». 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3600" dirty="0"/>
              <a:t>    </a:t>
            </a:r>
            <a:r>
              <a:rPr lang="ru-RU" sz="2800" b="1" i="1" dirty="0"/>
              <a:t>Л. Ллойд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/>
              <a:t>    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1438"/>
            <a:ext cx="8229600" cy="5040312"/>
          </a:xfrm>
        </p:spPr>
        <p:txBody>
          <a:bodyPr>
            <a:normAutofit lnSpcReduction="10000"/>
          </a:bodyPr>
          <a:lstStyle/>
          <a:p>
            <a:pPr marL="609600" indent="-609600">
              <a:buClr>
                <a:srgbClr val="FF0000"/>
              </a:buClr>
              <a:buSzPct val="70000"/>
              <a:buFontTx/>
              <a:buAutoNum type="arabicPeriod"/>
            </a:pPr>
            <a:r>
              <a:rPr lang="ru-RU" sz="2800" dirty="0"/>
              <a:t>Представьте себе </a:t>
            </a:r>
            <a:r>
              <a:rPr lang="ru-RU" sz="2800" dirty="0" err="1"/>
              <a:t>голубое</a:t>
            </a:r>
            <a:r>
              <a:rPr lang="ru-RU" sz="2800" dirty="0"/>
              <a:t> небо, жёлтое солнце, зелёную листву на деревьях, а на поляне белые ромашки и фиолетовые колокольчики.</a:t>
            </a:r>
          </a:p>
          <a:p>
            <a:pPr marL="609600" indent="-609600">
              <a:buClr>
                <a:srgbClr val="FF0000"/>
              </a:buClr>
              <a:buSzPct val="70000"/>
              <a:buFontTx/>
              <a:buAutoNum type="arabicPeriod"/>
            </a:pPr>
            <a:r>
              <a:rPr lang="ru-RU" sz="2800" dirty="0"/>
              <a:t>Почувствуйте, как солнце пригревает ваши плечи, как вы босыми ногами идёте по шёлковой траве, как трогаете руками шершавую поверхность ствола, как пахнут цветы, какая вкусная и сочная земляника.</a:t>
            </a:r>
          </a:p>
          <a:p>
            <a:pPr marL="609600" indent="-609600">
              <a:buClr>
                <a:srgbClr val="FF0000"/>
              </a:buClr>
              <a:buSzPct val="70000"/>
              <a:buFontTx/>
              <a:buAutoNum type="arabicPeriod"/>
            </a:pPr>
            <a:r>
              <a:rPr lang="ru-RU" sz="2800" dirty="0"/>
              <a:t>Послушайте, как поют птицы, жужжат пчёлы, ветер шумит в кронах деревьев.</a:t>
            </a:r>
          </a:p>
          <a:p>
            <a:pPr marL="609600" indent="-609600">
              <a:buFontTx/>
              <a:buAutoNum type="arabicPeriod"/>
            </a:pPr>
            <a:endParaRPr lang="ru-RU" sz="2800" dirty="0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855662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 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Описание летнего леса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/>
      <p:bldP spid="757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0" y="1341438"/>
            <a:ext cx="9144000" cy="551656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900" dirty="0"/>
              <a:t>   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1600" dirty="0"/>
              <a:t> </a:t>
            </a:r>
            <a:r>
              <a:rPr lang="ru-RU" sz="1600" dirty="0" smtClean="0"/>
              <a:t> </a:t>
            </a:r>
            <a:r>
              <a:rPr lang="ru-RU" sz="2400" b="1" dirty="0"/>
              <a:t>Закройте глаза, представьте, что вы травинка.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На </a:t>
            </a:r>
            <a:r>
              <a:rPr lang="ru-RU" sz="2400" b="1" dirty="0"/>
              <a:t>дворе зима, а вы спите в уютном зёрнышке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/>
              <a:t>    </a:t>
            </a:r>
            <a:r>
              <a:rPr lang="ru-RU" sz="2400" b="1" dirty="0" smtClean="0"/>
              <a:t>                                      под </a:t>
            </a:r>
            <a:r>
              <a:rPr lang="ru-RU" sz="2400" b="1" dirty="0"/>
              <a:t>тёплым снежным одеялом.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Какой </a:t>
            </a:r>
            <a:r>
              <a:rPr lang="ru-RU" sz="2400" b="1" dirty="0"/>
              <a:t>сон вы видите?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/>
              <a:t>    </a:t>
            </a:r>
            <a:r>
              <a:rPr lang="ru-RU" sz="2400" b="1" dirty="0" smtClean="0"/>
              <a:t>          Слышите </a:t>
            </a:r>
            <a:r>
              <a:rPr lang="ru-RU" sz="2400" b="1" dirty="0"/>
              <a:t>ли </a:t>
            </a:r>
            <a:r>
              <a:rPr lang="ru-RU" sz="2400" b="1" dirty="0" smtClean="0"/>
              <a:t>что–</a:t>
            </a:r>
            <a:r>
              <a:rPr lang="ru-RU" sz="2400" b="1" dirty="0" err="1" smtClean="0"/>
              <a:t>нибудь</a:t>
            </a:r>
            <a:r>
              <a:rPr lang="ru-RU" sz="2400" b="1" dirty="0" smtClean="0"/>
              <a:t> </a:t>
            </a:r>
            <a:r>
              <a:rPr lang="ru-RU" sz="2400" b="1" dirty="0"/>
              <a:t>под снегом?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Но </a:t>
            </a:r>
            <a:r>
              <a:rPr lang="ru-RU" sz="2400" b="1" dirty="0"/>
              <a:t>вот пригрело солнышко, вам стало влажно.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/>
              <a:t>    </a:t>
            </a:r>
            <a:r>
              <a:rPr lang="ru-RU" sz="2400" b="1" dirty="0" smtClean="0"/>
              <a:t>         Душно</a:t>
            </a:r>
            <a:r>
              <a:rPr lang="ru-RU" sz="2400" b="1" dirty="0"/>
              <a:t>, тесно в зёрнышке, захотелось на свежий воздух. Пошевелите плечами, растолкайте землю, выберитесь на поверхность и повернитесь к свету.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 smtClean="0"/>
              <a:t>Как </a:t>
            </a:r>
            <a:r>
              <a:rPr lang="ru-RU" sz="2400" b="1" dirty="0"/>
              <a:t>красиво вокруг! Что ощущаете, видите, слышите?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/>
              <a:t>   </a:t>
            </a:r>
            <a:r>
              <a:rPr lang="ru-RU" sz="2400" b="1" dirty="0" smtClean="0"/>
              <a:t>          А </a:t>
            </a:r>
            <a:r>
              <a:rPr lang="ru-RU" sz="2400" b="1" dirty="0"/>
              <a:t>теперь откройте глаза.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/>
              <a:t>  </a:t>
            </a:r>
            <a:r>
              <a:rPr lang="ru-RU" sz="2400" b="1" dirty="0" smtClean="0"/>
              <a:t>                </a:t>
            </a:r>
            <a:r>
              <a:rPr lang="ru-RU" sz="2400" b="1" dirty="0"/>
              <a:t>Хорошо, что мы люди, а не травинки!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sz="2400" b="1" dirty="0"/>
              <a:t>   </a:t>
            </a:r>
            <a:r>
              <a:rPr lang="ru-RU" sz="2400" b="1" dirty="0" smtClean="0"/>
              <a:t>                   Что </a:t>
            </a:r>
            <a:r>
              <a:rPr lang="ru-RU" sz="2400" b="1" dirty="0"/>
              <a:t>мы можем сказать тем, кто идёт в лес?</a:t>
            </a:r>
          </a:p>
          <a:p>
            <a:pPr algn="just">
              <a:lnSpc>
                <a:spcPct val="90000"/>
              </a:lnSpc>
            </a:pPr>
            <a:endParaRPr lang="ru-RU" sz="2400" b="1" dirty="0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2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Ощущение, видение, </a:t>
            </a:r>
            <a:r>
              <a:rPr lang="ru-RU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слышание</a:t>
            </a: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 поведения в лесу.</a:t>
            </a: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0" y="1412875"/>
            <a:ext cx="9144000" cy="5445125"/>
          </a:xfrm>
        </p:spPr>
        <p:txBody>
          <a:bodyPr/>
          <a:lstStyle/>
          <a:p>
            <a:pPr>
              <a:buFontTx/>
              <a:buNone/>
            </a:pPr>
            <a:endParaRPr lang="ru-RU" sz="3600" dirty="0"/>
          </a:p>
          <a:p>
            <a:pPr>
              <a:buFontTx/>
              <a:buNone/>
            </a:pPr>
            <a:r>
              <a:rPr lang="ru-RU" sz="3600" dirty="0"/>
              <a:t> </a:t>
            </a:r>
          </a:p>
          <a:p>
            <a:pPr>
              <a:buFontTx/>
              <a:buNone/>
            </a:pPr>
            <a:endParaRPr lang="ru-RU" dirty="0"/>
          </a:p>
        </p:txBody>
      </p:sp>
      <p:sp>
        <p:nvSpPr>
          <p:cNvPr id="59399" name="Oval 7"/>
          <p:cNvSpPr>
            <a:spLocks noChangeArrowheads="1"/>
          </p:cNvSpPr>
          <p:nvPr/>
        </p:nvSpPr>
        <p:spPr bwMode="auto">
          <a:xfrm>
            <a:off x="2051050" y="2060575"/>
            <a:ext cx="4608513" cy="1439863"/>
          </a:xfrm>
          <a:prstGeom prst="ellipse">
            <a:avLst/>
          </a:prstGeom>
          <a:solidFill>
            <a:srgbClr val="FFCC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/>
              <a:t>Использование ИЛП</a:t>
            </a:r>
            <a:r>
              <a:rPr lang="ru-RU" sz="3600" b="1" dirty="0"/>
              <a:t>.</a:t>
            </a:r>
          </a:p>
        </p:txBody>
      </p:sp>
      <p:sp>
        <p:nvSpPr>
          <p:cNvPr id="59401" name="Oval 9"/>
          <p:cNvSpPr>
            <a:spLocks noChangeArrowheads="1"/>
          </p:cNvSpPr>
          <p:nvPr/>
        </p:nvSpPr>
        <p:spPr bwMode="auto">
          <a:xfrm>
            <a:off x="1331913" y="3068638"/>
            <a:ext cx="6156325" cy="1944687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3200" dirty="0"/>
          </a:p>
          <a:p>
            <a:pPr algn="ctr"/>
            <a:r>
              <a:rPr lang="ru-RU" sz="2800" b="1" dirty="0"/>
              <a:t>Развитие других способов</a:t>
            </a:r>
          </a:p>
          <a:p>
            <a:pPr algn="ctr"/>
            <a:r>
              <a:rPr lang="ru-RU" sz="2800" b="1" dirty="0"/>
              <a:t> восприятия и переработки </a:t>
            </a:r>
          </a:p>
          <a:p>
            <a:pPr algn="ctr"/>
            <a:r>
              <a:rPr lang="ru-RU" sz="2800" b="1" dirty="0"/>
              <a:t>информации.</a:t>
            </a:r>
          </a:p>
          <a:p>
            <a:pPr algn="ctr"/>
            <a:endParaRPr lang="ru-RU" sz="3200" b="1" dirty="0"/>
          </a:p>
        </p:txBody>
      </p:sp>
      <p:sp>
        <p:nvSpPr>
          <p:cNvPr id="59403" name="Oval 11"/>
          <p:cNvSpPr>
            <a:spLocks noChangeArrowheads="1"/>
          </p:cNvSpPr>
          <p:nvPr/>
        </p:nvSpPr>
        <p:spPr bwMode="auto">
          <a:xfrm>
            <a:off x="1187450" y="4724400"/>
            <a:ext cx="6481763" cy="187166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3200" dirty="0"/>
          </a:p>
          <a:p>
            <a:pPr algn="ctr"/>
            <a:r>
              <a:rPr lang="ru-RU" sz="2800" b="1" dirty="0"/>
              <a:t>Обмен стратегиями –</a:t>
            </a:r>
          </a:p>
          <a:p>
            <a:pPr algn="ctr"/>
            <a:r>
              <a:rPr lang="ru-RU" sz="2800" b="1" dirty="0"/>
              <a:t> открытие новых возможностей,</a:t>
            </a:r>
          </a:p>
          <a:p>
            <a:pPr algn="ctr"/>
            <a:r>
              <a:rPr lang="ru-RU" sz="2800" b="1" dirty="0"/>
              <a:t> способов освоения нового.</a:t>
            </a:r>
          </a:p>
          <a:p>
            <a:pPr algn="ctr"/>
            <a:endParaRPr lang="ru-RU" sz="3200" b="1" dirty="0"/>
          </a:p>
        </p:txBody>
      </p:sp>
      <p:pic>
        <p:nvPicPr>
          <p:cNvPr id="59396" name="Picture 4" descr="j02332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196975"/>
            <a:ext cx="1871662" cy="12430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отрудничество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67" descr="C:\Documents and Settings\user\Local Settings\Temporary Internet Files\Content.IE5\E50DIL2J\MCj0405936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4500570"/>
            <a:ext cx="2214578" cy="235743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0" y="1484313"/>
            <a:ext cx="9144000" cy="5373687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3600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Мотивационный этап</a:t>
            </a:r>
            <a:r>
              <a:rPr lang="ru-RU" dirty="0">
                <a:solidFill>
                  <a:srgbClr val="00B0F0"/>
                </a:solidFill>
              </a:rPr>
              <a:t> </a:t>
            </a:r>
            <a:r>
              <a:rPr lang="ru-RU" dirty="0"/>
              <a:t>(установка на деятельность).</a:t>
            </a:r>
            <a:endParaRPr lang="en-US" dirty="0"/>
          </a:p>
          <a:p>
            <a:pPr marL="609600" indent="-609600">
              <a:buFontTx/>
              <a:buNone/>
            </a:pPr>
            <a:r>
              <a:rPr lang="ru-RU" sz="2400" dirty="0"/>
              <a:t>  </a:t>
            </a:r>
            <a:r>
              <a:rPr lang="ru-RU" sz="28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Создание мотивации на </a:t>
            </a:r>
            <a:r>
              <a:rPr lang="ru-RU" sz="2800" i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познавательном</a:t>
            </a:r>
            <a:r>
              <a:rPr lang="ru-RU" sz="2800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уровне.</a:t>
            </a:r>
            <a:endParaRPr lang="en-US" sz="2800" i="1" dirty="0"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09600" indent="-609600">
              <a:buFontTx/>
              <a:buNone/>
            </a:pPr>
            <a:r>
              <a:rPr lang="ru-RU" sz="2400" b="1" dirty="0"/>
              <a:t>   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8925"/>
            <a:ext cx="9144000" cy="936625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Организация учебной деятельности </a:t>
            </a:r>
            <a:r>
              <a:rPr lang="ru-RU" sz="3600" dirty="0" smtClean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dirty="0" smtClean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</a:t>
            </a:r>
            <a:r>
              <a:rPr lang="ru-RU" sz="3600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учётом ИЛП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4932363" y="3500438"/>
            <a:ext cx="4032250" cy="275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/>
              <a:t>О</a:t>
            </a:r>
            <a:r>
              <a:rPr lang="ru-RU" sz="2400" b="1" dirty="0" smtClean="0"/>
              <a:t>риентация на </a:t>
            </a:r>
            <a:r>
              <a:rPr lang="ru-RU" sz="2400" b="1" dirty="0"/>
              <a:t>авторитет в </a:t>
            </a:r>
            <a:r>
              <a:rPr lang="ru-RU" sz="2400" b="1" dirty="0" smtClean="0"/>
              <a:t>группе,</a:t>
            </a:r>
            <a:endParaRPr lang="ru-RU" sz="2400" b="1" dirty="0"/>
          </a:p>
          <a:p>
            <a:pPr algn="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/>
              <a:t> значимость </a:t>
            </a:r>
            <a:r>
              <a:rPr lang="ru-RU" sz="2400" b="1" dirty="0" smtClean="0"/>
              <a:t>деятельности,</a:t>
            </a:r>
            <a:endParaRPr lang="ru-RU" sz="2400" b="1" dirty="0"/>
          </a:p>
          <a:p>
            <a:pPr algn="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/>
              <a:t>  </a:t>
            </a:r>
            <a:r>
              <a:rPr lang="ru-RU" sz="2400" b="1" dirty="0" smtClean="0"/>
              <a:t>оценки,</a:t>
            </a:r>
            <a:endParaRPr lang="ru-RU" sz="2400" b="1" dirty="0"/>
          </a:p>
          <a:p>
            <a:pPr algn="r"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/>
              <a:t> </a:t>
            </a:r>
            <a:r>
              <a:rPr lang="ru-RU" sz="2400" b="1" dirty="0" smtClean="0"/>
              <a:t>достижения. </a:t>
            </a:r>
            <a:endParaRPr lang="ru-RU" sz="2400" b="1" dirty="0"/>
          </a:p>
          <a:p>
            <a:pPr algn="ctr"/>
            <a:endParaRPr lang="ru-RU" sz="2400" b="1" dirty="0"/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0" y="3500438"/>
            <a:ext cx="4356100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b="1" dirty="0" smtClean="0"/>
              <a:t>Привлекательность  процесса познания, потребность в постоянной умственной деятельности,   значимость качества знания, а не баллов.</a:t>
            </a:r>
          </a:p>
          <a:p>
            <a:pPr algn="ctr"/>
            <a:endParaRPr lang="ru-RU" sz="2400" b="1" dirty="0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1979613" y="3284538"/>
            <a:ext cx="2714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4214810" y="5500702"/>
            <a:ext cx="5084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1301"/>
                </a:solidFill>
              </a:rPr>
              <a:t>Л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4786314" y="5357826"/>
            <a:ext cx="5286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800" b="1" dirty="0" err="1">
                <a:solidFill>
                  <a:srgbClr val="FF1301"/>
                </a:solidFill>
              </a:rPr>
              <a:t>п</a:t>
            </a:r>
            <a:endParaRPr lang="ru-RU" sz="4800" b="1" dirty="0">
              <a:solidFill>
                <a:srgbClr val="FF130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  <p:bldP spid="419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73239"/>
            <a:ext cx="8229600" cy="2227266"/>
          </a:xfrm>
        </p:spPr>
        <p:txBody>
          <a:bodyPr/>
          <a:lstStyle/>
          <a:p>
            <a:pPr marL="609600" indent="-609600" algn="ctr">
              <a:buFontTx/>
              <a:buNone/>
            </a:pPr>
            <a:endParaRPr lang="ru-RU" sz="3600" dirty="0"/>
          </a:p>
          <a:p>
            <a:pPr marL="609600" indent="-609600" algn="ctr">
              <a:buFontTx/>
              <a:buNone/>
            </a:pPr>
            <a: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Расположение детей в классе.</a:t>
            </a:r>
            <a:r>
              <a:rPr lang="ru-RU" dirty="0"/>
              <a:t>                    </a:t>
            </a:r>
          </a:p>
          <a:p>
            <a:pPr marL="609600" indent="-609600">
              <a:buFontTx/>
              <a:buNone/>
            </a:pPr>
            <a:endParaRPr lang="ru-RU" dirty="0"/>
          </a:p>
          <a:p>
            <a:pPr marL="609600" indent="-609600">
              <a:buFontTx/>
              <a:buNone/>
            </a:pPr>
            <a:r>
              <a:rPr lang="ru-RU" dirty="0"/>
              <a:t>                        </a:t>
            </a:r>
            <a:r>
              <a:rPr lang="ru-RU" sz="2800" dirty="0"/>
              <a:t>Классная доска</a:t>
            </a: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29540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Создание мотивации </a:t>
            </a:r>
            <a:br>
              <a:rPr lang="ru-RU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ru-RU" sz="36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пространственном</a:t>
            </a:r>
            <a:r>
              <a:rPr lang="ru-RU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уровне.</a:t>
            </a:r>
          </a:p>
        </p:txBody>
      </p:sp>
      <p:graphicFrame>
        <p:nvGraphicFramePr>
          <p:cNvPr id="63574" name="Group 86"/>
          <p:cNvGraphicFramePr>
            <a:graphicFrameLocks noGrp="1"/>
          </p:cNvGraphicFramePr>
          <p:nvPr/>
        </p:nvGraphicFramePr>
        <p:xfrm>
          <a:off x="179388" y="4071942"/>
          <a:ext cx="8785225" cy="2607115"/>
        </p:xfrm>
        <a:graphic>
          <a:graphicData uri="http://schemas.openxmlformats.org/drawingml/2006/table">
            <a:tbl>
              <a:tblPr/>
              <a:tblGrid>
                <a:gridCol w="2928937"/>
                <a:gridCol w="2927350"/>
                <a:gridCol w="2928938"/>
              </a:tblGrid>
              <a:tr h="7728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ряд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ряд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ряд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342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Левополушарные аудиалы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Равнополушарные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визуалы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аудиалы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кинестетики</a:t>
                      </a: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Правополушарные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визуалы</a:t>
                      </a: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кинестетики</a:t>
                      </a:r>
                      <a:endParaRPr kumimoji="0" lang="ru-RU" sz="2400" b="0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  <p:bldP spid="634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0" y="333375"/>
            <a:ext cx="9144000" cy="6524625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Создание мотивации </a:t>
            </a:r>
          </a:p>
          <a:p>
            <a:pPr marL="609600" indent="-609600" algn="ctr">
              <a:buFontTx/>
              <a:buNone/>
            </a:pPr>
            <a:r>
              <a:rPr lang="ru-RU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ru-RU" sz="36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сенсорном</a:t>
            </a:r>
            <a:r>
              <a:rPr lang="ru-RU" sz="3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уровне</a:t>
            </a:r>
          </a:p>
          <a:p>
            <a:pPr marL="609600" indent="-609600" algn="ctr">
              <a:buFontTx/>
              <a:buNone/>
            </a:pPr>
            <a:r>
              <a:rPr lang="ru-RU" sz="3600" dirty="0"/>
              <a:t> </a:t>
            </a:r>
          </a:p>
          <a:p>
            <a:pPr marL="609600" indent="-609600" algn="ctr">
              <a:buFontTx/>
              <a:buNone/>
            </a:pPr>
            <a:r>
              <a:rPr lang="ru-RU" dirty="0"/>
              <a:t> </a:t>
            </a:r>
          </a:p>
          <a:p>
            <a:pPr marL="609600" indent="-609600" algn="ctr">
              <a:buFontTx/>
              <a:buNone/>
            </a:pPr>
            <a:endParaRPr lang="ru-RU" dirty="0"/>
          </a:p>
          <a:p>
            <a:pPr marL="609600" indent="-609600">
              <a:buFontTx/>
              <a:buNone/>
            </a:pPr>
            <a:endParaRPr lang="ru-RU" dirty="0"/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auto">
          <a:xfrm>
            <a:off x="4716463" y="2924175"/>
            <a:ext cx="4248150" cy="2233613"/>
          </a:xfrm>
          <a:prstGeom prst="cloudCallout">
            <a:avLst>
              <a:gd name="adj1" fmla="val -21264"/>
              <a:gd name="adj2" fmla="val 676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323850" y="3213100"/>
            <a:ext cx="36718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ru-RU" sz="4000" dirty="0"/>
          </a:p>
          <a:p>
            <a:endParaRPr lang="ru-RU" sz="4000" dirty="0"/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1816100" y="1781175"/>
            <a:ext cx="6651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1301"/>
                </a:solidFill>
              </a:rPr>
              <a:t>Л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6424613" y="1844675"/>
            <a:ext cx="677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FF1301"/>
                </a:solidFill>
              </a:rPr>
              <a:t>П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786058"/>
            <a:ext cx="3357586" cy="250033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тёмная доска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светлый мел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2786058"/>
            <a:ext cx="3357586" cy="250033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светлая доска </a:t>
            </a:r>
          </a:p>
          <a:p>
            <a:pPr algn="ctr"/>
            <a:r>
              <a:rPr lang="ru-RU" sz="3200" dirty="0" smtClean="0"/>
              <a:t>и тёмный мел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143504" y="3500438"/>
            <a:ext cx="30005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светлая доска </a:t>
            </a:r>
          </a:p>
          <a:p>
            <a:pPr algn="ctr"/>
            <a:r>
              <a:rPr lang="ru-RU" sz="3200" dirty="0" smtClean="0"/>
              <a:t> </a:t>
            </a:r>
            <a:r>
              <a:rPr lang="ru-RU" sz="3200" dirty="0" smtClean="0"/>
              <a:t>тёмный мел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476250"/>
            <a:ext cx="8353425" cy="59055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4000" dirty="0"/>
              <a:t> </a:t>
            </a:r>
            <a:r>
              <a:rPr lang="ru-RU" sz="2400" dirty="0"/>
              <a:t> </a:t>
            </a:r>
          </a:p>
          <a:p>
            <a:pPr algn="ctr">
              <a:buFontTx/>
              <a:buNone/>
            </a:pP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  <a:p>
            <a:pPr algn="ctr">
              <a:buFontTx/>
              <a:buNone/>
            </a:pPr>
            <a:r>
              <a:rPr lang="ru-RU" sz="2400" dirty="0"/>
              <a:t>- </a:t>
            </a:r>
            <a:r>
              <a:rPr lang="ru-RU" sz="3600" dirty="0"/>
              <a:t>способность соответствовать   запросам современности,</a:t>
            </a:r>
            <a:br>
              <a:rPr lang="ru-RU" sz="3600" dirty="0"/>
            </a:br>
            <a:endParaRPr lang="ru-RU" sz="3600" dirty="0"/>
          </a:p>
          <a:p>
            <a:pPr algn="ctr">
              <a:buFontTx/>
              <a:buNone/>
            </a:pPr>
            <a:r>
              <a:rPr lang="ru-RU" sz="3600" dirty="0"/>
              <a:t>профессиональная компетентность  (ЗУН, определяющие результативность деятельности). </a:t>
            </a:r>
          </a:p>
          <a:p>
            <a:pPr>
              <a:buFontTx/>
              <a:buNone/>
            </a:pPr>
            <a:endParaRPr lang="ru-RU" sz="3600" dirty="0"/>
          </a:p>
          <a:p>
            <a:pPr>
              <a:buFontTx/>
              <a:buNone/>
            </a:pPr>
            <a:endParaRPr lang="ru-RU" sz="3600" dirty="0"/>
          </a:p>
        </p:txBody>
      </p:sp>
      <p:sp>
        <p:nvSpPr>
          <p:cNvPr id="74756" name="WordArt 4"/>
          <p:cNvSpPr>
            <a:spLocks noChangeArrowheads="1" noChangeShapeType="1" noTextEdit="1"/>
          </p:cNvSpPr>
          <p:nvPr/>
        </p:nvSpPr>
        <p:spPr bwMode="auto">
          <a:xfrm>
            <a:off x="1042988" y="404813"/>
            <a:ext cx="7077075" cy="10429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chemeClr val="tx1">
                      <a:alpha val="80000"/>
                    </a:schemeClr>
                  </a:outerShdw>
                </a:effectLst>
                <a:latin typeface="Times New Roman"/>
                <a:cs typeface="Times New Roman"/>
              </a:rPr>
              <a:t>Конкурентоспособность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404813"/>
            <a:ext cx="8362950" cy="60483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Создание мотивации </a:t>
            </a:r>
          </a:p>
          <a:p>
            <a:pPr algn="ctr">
              <a:buFontTx/>
              <a:buNone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ru-RU" sz="36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биохимическом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уровне</a:t>
            </a: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buFontTx/>
              <a:buNone/>
            </a:pPr>
            <a:endParaRPr lang="ru-RU" sz="3600" dirty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None/>
            </a:pPr>
            <a:r>
              <a:rPr lang="ru-RU" sz="2800" dirty="0"/>
              <a:t>       </a:t>
            </a:r>
            <a:endParaRPr lang="ru-RU" dirty="0"/>
          </a:p>
        </p:txBody>
      </p:sp>
      <p:pic>
        <p:nvPicPr>
          <p:cNvPr id="198664" name="Picture 8" descr="C:\Program Files\Microsoft Office\Media\CntCD1\ClipArt3\j0232983.wmf"/>
          <p:cNvPicPr>
            <a:picLocks noChangeAspect="1" noChangeArrowheads="1"/>
          </p:cNvPicPr>
          <p:nvPr/>
        </p:nvPicPr>
        <p:blipFill>
          <a:blip r:embed="rId2"/>
          <a:srcRect r="42907"/>
          <a:stretch>
            <a:fillRect/>
          </a:stretch>
        </p:blipFill>
        <p:spPr bwMode="auto">
          <a:xfrm>
            <a:off x="500034" y="2539802"/>
            <a:ext cx="3071834" cy="3175214"/>
          </a:xfrm>
          <a:prstGeom prst="rect">
            <a:avLst/>
          </a:prstGeom>
          <a:noFill/>
        </p:spPr>
      </p:pic>
      <p:pic>
        <p:nvPicPr>
          <p:cNvPr id="198665" name="Picture 9" descr="C:\Documents and Settings\user\Local Settings\Temporary Internet Files\Content.IE5\0LURGPUZ\MCj0344842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3265052"/>
            <a:ext cx="1755308" cy="220992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571604" y="1857364"/>
            <a:ext cx="428628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58082" y="1857364"/>
            <a:ext cx="642942" cy="144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2</a:t>
            </a:r>
            <a:endParaRPr lang="ru-RU" sz="8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8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8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Операционный этап</a:t>
            </a:r>
            <a: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b="1" dirty="0"/>
              <a:t>(обеспечение учебной деятельности)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43050"/>
            <a:ext cx="4038600" cy="521495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endParaRPr lang="ru-RU" sz="1800" dirty="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 dirty="0"/>
              <a:t>  </a:t>
            </a:r>
            <a:r>
              <a:rPr lang="ru-RU" sz="1800" u="sng" dirty="0"/>
              <a:t> </a:t>
            </a:r>
            <a:r>
              <a:rPr lang="ru-RU" sz="2800" b="1" u="sng" dirty="0"/>
              <a:t>Полноценное</a:t>
            </a:r>
            <a:r>
              <a:rPr lang="ru-RU" sz="2800" b="1" dirty="0"/>
              <a:t> взаимодействие учителя с учащимися возможно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 b="1" dirty="0"/>
              <a:t>только в том случае,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 b="1" dirty="0"/>
              <a:t>если он владеет техникой </a:t>
            </a:r>
            <a:r>
              <a:rPr lang="ru-RU" sz="2800" b="1" u="sng" dirty="0" err="1"/>
              <a:t>многосенсорного</a:t>
            </a:r>
            <a:r>
              <a:rPr lang="ru-RU" sz="2800" b="1" dirty="0"/>
              <a:t> обучения.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sz="2800" b="1" dirty="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dirty="0"/>
              <a:t>    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3643306" y="1500174"/>
          <a:ext cx="5500694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773238"/>
            <a:ext cx="8229600" cy="46799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Методы проверки</a:t>
            </a:r>
          </a:p>
          <a:p>
            <a:pPr>
              <a:buFontTx/>
              <a:buNone/>
            </a:pPr>
            <a:endParaRPr lang="ru-RU" sz="2400" dirty="0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498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Результативный этап</a:t>
            </a:r>
            <a:r>
              <a:rPr lang="ru-RU" sz="4400" dirty="0"/>
              <a:t>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2400" b="1" dirty="0"/>
              <a:t>(Обращение результата в позитивный эмоциональный стимул к предстоящей деятельности.)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0" y="2500306"/>
            <a:ext cx="4313099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dirty="0"/>
              <a:t>Решение задач,</a:t>
            </a:r>
          </a:p>
          <a:p>
            <a:r>
              <a:rPr lang="ru-RU" sz="3200" dirty="0"/>
              <a:t> задания </a:t>
            </a:r>
            <a:endParaRPr lang="ru-RU" sz="3200" dirty="0" smtClean="0"/>
          </a:p>
          <a:p>
            <a:r>
              <a:rPr lang="ru-RU" sz="3200" dirty="0" smtClean="0"/>
              <a:t>с неограниченным сроком выполнения</a:t>
            </a:r>
            <a:r>
              <a:rPr lang="ru-RU" sz="3200" dirty="0"/>
              <a:t>, </a:t>
            </a:r>
          </a:p>
          <a:p>
            <a:r>
              <a:rPr lang="ru-RU" sz="3200" dirty="0"/>
              <a:t>тесты , </a:t>
            </a:r>
          </a:p>
          <a:p>
            <a:r>
              <a:rPr lang="ru-RU" sz="3200" dirty="0"/>
              <a:t>самооценка. </a:t>
            </a:r>
            <a:endParaRPr lang="ru-RU" sz="2400" dirty="0"/>
          </a:p>
          <a:p>
            <a:pPr algn="ctr"/>
            <a:endParaRPr lang="ru-RU" sz="2400" dirty="0"/>
          </a:p>
        </p:txBody>
      </p:sp>
      <p:pic>
        <p:nvPicPr>
          <p:cNvPr id="9" name="Picture 167" descr="C:\Documents and Settings\user\Local Settings\Temporary Internet Files\Content.IE5\E50DIL2J\MCj0405936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857628"/>
            <a:ext cx="2640513" cy="264320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643439" y="2500306"/>
            <a:ext cx="45005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dirty="0" smtClean="0"/>
              <a:t>Задания с вопросами</a:t>
            </a:r>
          </a:p>
          <a:p>
            <a:pPr algn="r"/>
            <a:r>
              <a:rPr lang="ru-RU" sz="3200" dirty="0" smtClean="0"/>
              <a:t> «открытого» типа, </a:t>
            </a:r>
          </a:p>
          <a:p>
            <a:pPr algn="r"/>
            <a:r>
              <a:rPr lang="ru-RU" sz="3200" dirty="0" smtClean="0"/>
              <a:t>творческие отчёты, </a:t>
            </a:r>
          </a:p>
          <a:p>
            <a:pPr algn="r"/>
            <a:r>
              <a:rPr lang="ru-RU" sz="3200" dirty="0" smtClean="0"/>
              <a:t>графическое отражение</a:t>
            </a:r>
          </a:p>
          <a:p>
            <a:pPr algn="r"/>
            <a:r>
              <a:rPr lang="ru-RU" sz="3200" dirty="0" smtClean="0"/>
              <a:t> достижений.</a:t>
            </a:r>
            <a:endParaRPr lang="ru-RU" sz="3200" dirty="0"/>
          </a:p>
        </p:txBody>
      </p:sp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3857620" y="5000636"/>
            <a:ext cx="504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1301"/>
                </a:solidFill>
              </a:rPr>
              <a:t>Л</a:t>
            </a: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4500562" y="5000636"/>
            <a:ext cx="512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1301"/>
                </a:solidFill>
              </a:rPr>
              <a:t>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49275"/>
            <a:ext cx="8229600" cy="5832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Характерные ошибки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0710" name="Text Box 6"/>
          <p:cNvSpPr txBox="1">
            <a:spLocks noChangeArrowheads="1"/>
          </p:cNvSpPr>
          <p:nvPr/>
        </p:nvSpPr>
        <p:spPr bwMode="auto">
          <a:xfrm>
            <a:off x="4572001" y="1714488"/>
            <a:ext cx="424815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2800" dirty="0" smtClean="0"/>
              <a:t>В словарных словах</a:t>
            </a:r>
            <a:r>
              <a:rPr lang="ru-RU" sz="2800" dirty="0"/>
              <a:t>, </a:t>
            </a:r>
          </a:p>
          <a:p>
            <a:pPr algn="r"/>
            <a:r>
              <a:rPr lang="ru-RU" sz="2800" dirty="0"/>
              <a:t>пропуски букв, </a:t>
            </a:r>
            <a:endParaRPr lang="ru-RU" sz="2800" dirty="0" smtClean="0"/>
          </a:p>
          <a:p>
            <a:pPr algn="r"/>
            <a:r>
              <a:rPr lang="ru-RU" sz="2800" dirty="0" smtClean="0"/>
              <a:t>описки</a:t>
            </a:r>
            <a:r>
              <a:rPr lang="ru-RU" sz="2800" dirty="0"/>
              <a:t>, </a:t>
            </a:r>
            <a:endParaRPr lang="ru-RU" sz="2800" dirty="0" smtClean="0"/>
          </a:p>
          <a:p>
            <a:pPr algn="r"/>
            <a:r>
              <a:rPr lang="ru-RU" sz="2800" dirty="0" smtClean="0"/>
              <a:t>запись собственных имён с маленькой буквы</a:t>
            </a:r>
            <a:r>
              <a:rPr lang="ru-RU" sz="2800" dirty="0"/>
              <a:t>.</a:t>
            </a:r>
            <a:endParaRPr lang="ru-RU" sz="2400" dirty="0"/>
          </a:p>
          <a:p>
            <a:pPr algn="ctr"/>
            <a:endParaRPr lang="ru-RU" sz="2800" dirty="0"/>
          </a:p>
        </p:txBody>
      </p:sp>
      <p:sp>
        <p:nvSpPr>
          <p:cNvPr id="200712" name="Text Box 8"/>
          <p:cNvSpPr txBox="1">
            <a:spLocks noChangeArrowheads="1"/>
          </p:cNvSpPr>
          <p:nvPr/>
        </p:nvSpPr>
        <p:spPr bwMode="auto">
          <a:xfrm>
            <a:off x="0" y="1714488"/>
            <a:ext cx="450056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/>
              <a:t>Безударные гласные,</a:t>
            </a:r>
          </a:p>
          <a:p>
            <a:r>
              <a:rPr lang="ru-RU" sz="2800" dirty="0"/>
              <a:t> пропуск мягкого знака, </a:t>
            </a:r>
          </a:p>
          <a:p>
            <a:r>
              <a:rPr lang="ru-RU" sz="2800" dirty="0"/>
              <a:t>написание лишних букв,</a:t>
            </a:r>
          </a:p>
          <a:p>
            <a:r>
              <a:rPr lang="ru-RU" sz="2800" dirty="0"/>
              <a:t> замена согласных, </a:t>
            </a:r>
          </a:p>
          <a:p>
            <a:r>
              <a:rPr lang="ru-RU" sz="2800" dirty="0"/>
              <a:t>падежные окончания</a:t>
            </a:r>
            <a:r>
              <a:rPr lang="ru-RU" sz="3200" dirty="0"/>
              <a:t>.</a:t>
            </a:r>
            <a:endParaRPr lang="ru-RU" sz="2400" dirty="0"/>
          </a:p>
          <a:p>
            <a:pPr algn="ctr"/>
            <a:endParaRPr lang="ru-RU" sz="2800" dirty="0"/>
          </a:p>
          <a:p>
            <a:endParaRPr lang="ru-RU" sz="2800" dirty="0"/>
          </a:p>
        </p:txBody>
      </p:sp>
      <p:pic>
        <p:nvPicPr>
          <p:cNvPr id="10" name="Picture 167" descr="C:\Documents and Settings\user\Local Settings\Temporary Internet Files\Content.IE5\E50DIL2J\MCj0405936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857628"/>
            <a:ext cx="2643206" cy="2643206"/>
          </a:xfrm>
          <a:prstGeom prst="rect">
            <a:avLst/>
          </a:prstGeom>
          <a:noFill/>
        </p:spPr>
      </p:pic>
      <p:sp>
        <p:nvSpPr>
          <p:cNvPr id="200714" name="Text Box 10"/>
          <p:cNvSpPr txBox="1">
            <a:spLocks noChangeArrowheads="1"/>
          </p:cNvSpPr>
          <p:nvPr/>
        </p:nvSpPr>
        <p:spPr bwMode="auto">
          <a:xfrm>
            <a:off x="3786182" y="4929198"/>
            <a:ext cx="6651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1301"/>
                </a:solidFill>
              </a:rPr>
              <a:t>Л</a:t>
            </a:r>
          </a:p>
        </p:txBody>
      </p:sp>
      <p:sp>
        <p:nvSpPr>
          <p:cNvPr id="200715" name="Text Box 11"/>
          <p:cNvSpPr txBox="1">
            <a:spLocks noChangeArrowheads="1"/>
          </p:cNvSpPr>
          <p:nvPr/>
        </p:nvSpPr>
        <p:spPr bwMode="auto">
          <a:xfrm>
            <a:off x="4429124" y="4929198"/>
            <a:ext cx="647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FF1301"/>
                </a:solidFill>
              </a:rPr>
              <a:t>П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build="p"/>
      <p:bldP spid="200707" grpI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357298"/>
            <a:ext cx="8642350" cy="4768865"/>
          </a:xfrm>
        </p:spPr>
        <p:txBody>
          <a:bodyPr>
            <a:normAutofit lnSpcReduction="10000"/>
          </a:bodyPr>
          <a:lstStyle/>
          <a:p>
            <a:r>
              <a:rPr lang="ru-RU" sz="3200" b="1" dirty="0"/>
              <a:t>Сохранение и укрепление здоровья.</a:t>
            </a:r>
          </a:p>
          <a:p>
            <a:r>
              <a:rPr lang="ru-RU" sz="3200" b="1" dirty="0"/>
              <a:t>Снятие тревожности.</a:t>
            </a:r>
          </a:p>
          <a:p>
            <a:r>
              <a:rPr lang="ru-RU" sz="3200" b="1" dirty="0"/>
              <a:t>Развитие мотивации.</a:t>
            </a:r>
          </a:p>
          <a:p>
            <a:r>
              <a:rPr lang="ru-RU" sz="3200" b="1" dirty="0"/>
              <a:t>Уровни успешности обучения. </a:t>
            </a:r>
          </a:p>
          <a:p>
            <a:r>
              <a:rPr lang="ru-RU" sz="3200" b="1" dirty="0"/>
              <a:t>Развитие познавательных процессов.</a:t>
            </a:r>
          </a:p>
          <a:p>
            <a:r>
              <a:rPr lang="ru-RU" sz="3200" b="1" dirty="0"/>
              <a:t>Формирование субъектной позиции, выбора профессии.</a:t>
            </a:r>
          </a:p>
          <a:p>
            <a:r>
              <a:rPr lang="ru-RU" sz="3200" b="1" dirty="0"/>
              <a:t>  </a:t>
            </a:r>
            <a:r>
              <a:rPr lang="ru-RU" sz="3200" b="1" dirty="0" smtClean="0"/>
              <a:t>Повышение </a:t>
            </a:r>
            <a:r>
              <a:rPr lang="ru-RU" sz="3200" b="1" dirty="0"/>
              <a:t>самооценки учеников, учителей, родителей.</a:t>
            </a:r>
          </a:p>
          <a:p>
            <a:endParaRPr lang="ru-RU" b="1" dirty="0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8509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Показатели результативности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409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/>
          <a:lstStyle/>
          <a:p>
            <a:pPr algn="ctr">
              <a:buFontTx/>
              <a:buNone/>
            </a:pPr>
            <a:endParaRPr lang="ru-RU"/>
          </a:p>
          <a:p>
            <a:pPr algn="ctr">
              <a:buFontTx/>
              <a:buNone/>
            </a:pPr>
            <a:r>
              <a:rPr lang="ru-RU"/>
              <a:t> </a:t>
            </a:r>
            <a:endParaRPr lang="ru-RU" sz="2400" b="1"/>
          </a:p>
          <a:p>
            <a:pPr algn="ctr">
              <a:buFontTx/>
              <a:buNone/>
            </a:pPr>
            <a:endParaRPr lang="ru-RU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74638"/>
            <a:ext cx="8929718" cy="36828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Роль учителя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357158" y="714356"/>
          <a:ext cx="8429684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  <p:bldP spid="696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FF1301"/>
              </a:buClr>
              <a:buFont typeface="Wingdings" pitchFamily="2" charset="2"/>
              <a:buChar char="ü"/>
            </a:pPr>
            <a:r>
              <a:rPr lang="ru-RU" sz="2800" b="1"/>
              <a:t>Все учащиеся могут учиться.</a:t>
            </a:r>
          </a:p>
          <a:p>
            <a:pPr>
              <a:lnSpc>
                <a:spcPct val="90000"/>
              </a:lnSpc>
              <a:buClr>
                <a:srgbClr val="FF1301"/>
              </a:buClr>
              <a:buFont typeface="Wingdings" pitchFamily="2" charset="2"/>
              <a:buChar char="ü"/>
            </a:pPr>
            <a:endParaRPr lang="ru-RU" sz="2800" b="1"/>
          </a:p>
          <a:p>
            <a:pPr>
              <a:lnSpc>
                <a:spcPct val="90000"/>
              </a:lnSpc>
              <a:buClr>
                <a:srgbClr val="FF1301"/>
              </a:buClr>
              <a:buFont typeface="Wingdings" pitchFamily="2" charset="2"/>
              <a:buChar char="ü"/>
            </a:pPr>
            <a:r>
              <a:rPr lang="ru-RU" sz="2800" b="1"/>
              <a:t>Учащихся без мотивации к обучению не существует.</a:t>
            </a:r>
          </a:p>
          <a:p>
            <a:pPr>
              <a:lnSpc>
                <a:spcPct val="90000"/>
              </a:lnSpc>
              <a:buClr>
                <a:srgbClr val="FF1301"/>
              </a:buClr>
              <a:buFont typeface="Wingdings" pitchFamily="2" charset="2"/>
              <a:buNone/>
            </a:pPr>
            <a:endParaRPr lang="ru-RU" sz="2800" b="1"/>
          </a:p>
          <a:p>
            <a:pPr>
              <a:lnSpc>
                <a:spcPct val="90000"/>
              </a:lnSpc>
              <a:buClr>
                <a:srgbClr val="FF1301"/>
              </a:buClr>
              <a:buFont typeface="Wingdings" pitchFamily="2" charset="2"/>
              <a:buChar char="ü"/>
            </a:pPr>
            <a:r>
              <a:rPr lang="ru-RU" sz="2800" b="1"/>
              <a:t>Ни один метод не подходит для всех.</a:t>
            </a:r>
          </a:p>
          <a:p>
            <a:pPr>
              <a:lnSpc>
                <a:spcPct val="90000"/>
              </a:lnSpc>
              <a:buClr>
                <a:srgbClr val="FF1301"/>
              </a:buClr>
              <a:buFont typeface="Wingdings" pitchFamily="2" charset="2"/>
              <a:buNone/>
            </a:pPr>
            <a:endParaRPr lang="ru-RU" sz="2800" b="1"/>
          </a:p>
          <a:p>
            <a:pPr>
              <a:lnSpc>
                <a:spcPct val="90000"/>
              </a:lnSpc>
              <a:buClr>
                <a:srgbClr val="FF1301"/>
              </a:buClr>
              <a:buFont typeface="Wingdings" pitchFamily="2" charset="2"/>
              <a:buChar char="ü"/>
            </a:pPr>
            <a:r>
              <a:rPr lang="ru-RU" sz="2800" b="1"/>
              <a:t>Система обучения, требующая внимания к стилям работы, ориентирована на источник успеха – на самого ученика. </a:t>
            </a:r>
          </a:p>
          <a:p>
            <a:pPr>
              <a:lnSpc>
                <a:spcPct val="90000"/>
              </a:lnSpc>
              <a:buClr>
                <a:srgbClr val="FF1301"/>
              </a:buClr>
              <a:buFont typeface="Wingdings" pitchFamily="2" charset="2"/>
              <a:buNone/>
            </a:pPr>
            <a:endParaRPr lang="ru-RU" sz="2800" b="1"/>
          </a:p>
          <a:p>
            <a:pPr>
              <a:lnSpc>
                <a:spcPct val="90000"/>
              </a:lnSpc>
              <a:buClr>
                <a:srgbClr val="FF1301"/>
              </a:buClr>
              <a:buFont typeface="Wingdings" pitchFamily="2" charset="2"/>
              <a:buChar char="ü"/>
            </a:pPr>
            <a:r>
              <a:rPr lang="ru-RU" sz="2800" b="1"/>
              <a:t>Роль учителя – аранжировщик  успеха. </a:t>
            </a:r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r>
              <a:rPr lang="ru-RU" sz="3600" b="1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Выводы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6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6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  <p:bldP spid="716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1438"/>
            <a:ext cx="8229600" cy="5040312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endParaRPr lang="ru-RU" sz="2400"/>
          </a:p>
          <a:p>
            <a:pPr algn="ctr">
              <a:lnSpc>
                <a:spcPct val="80000"/>
              </a:lnSpc>
              <a:buFontTx/>
              <a:buNone/>
            </a:pPr>
            <a:endParaRPr lang="ru-RU" sz="2400"/>
          </a:p>
        </p:txBody>
      </p:sp>
      <p:sp>
        <p:nvSpPr>
          <p:cNvPr id="203818" name="AutoShape 42"/>
          <p:cNvSpPr>
            <a:spLocks noChangeArrowheads="1"/>
          </p:cNvSpPr>
          <p:nvPr/>
        </p:nvSpPr>
        <p:spPr bwMode="auto">
          <a:xfrm>
            <a:off x="1692275" y="1196975"/>
            <a:ext cx="5688013" cy="4464050"/>
          </a:xfrm>
          <a:custGeom>
            <a:avLst/>
            <a:gdLst>
              <a:gd name="G0" fmla="+- 5400 0 0"/>
              <a:gd name="G1" fmla="+- 8100 0 0"/>
              <a:gd name="G2" fmla="+- 2700 0 0"/>
              <a:gd name="G3" fmla="+- 9450 0 0"/>
              <a:gd name="G4" fmla="+- 21600 0 8100"/>
              <a:gd name="G5" fmla="+- 21600 0 9450"/>
              <a:gd name="G6" fmla="+- 5400 21600 0"/>
              <a:gd name="G7" fmla="*/ G6 1 2"/>
              <a:gd name="G8" fmla="+- 21600 0 5400"/>
              <a:gd name="G9" fmla="+- 21600 0 2700"/>
              <a:gd name="T0" fmla="*/ G0 w 21600"/>
              <a:gd name="T1" fmla="*/ G0 h 21600"/>
              <a:gd name="T2" fmla="*/ G8 w 21600"/>
              <a:gd name="T3" fmla="*/ G8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rgbClr val="00CC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800" b="1">
              <a:solidFill>
                <a:srgbClr val="FF1301"/>
              </a:solidFill>
            </a:endParaRPr>
          </a:p>
          <a:p>
            <a:pPr algn="ctr"/>
            <a:r>
              <a:rPr lang="ru-RU" sz="3200" b="1">
                <a:solidFill>
                  <a:srgbClr val="FF1301"/>
                </a:solidFill>
              </a:rPr>
              <a:t>Компоненты </a:t>
            </a:r>
          </a:p>
          <a:p>
            <a:pPr algn="ctr"/>
            <a:r>
              <a:rPr lang="ru-RU" sz="3200" b="1">
                <a:solidFill>
                  <a:srgbClr val="FF1301"/>
                </a:solidFill>
              </a:rPr>
              <a:t>профессиональной </a:t>
            </a:r>
          </a:p>
          <a:p>
            <a:pPr algn="ctr"/>
            <a:r>
              <a:rPr lang="ru-RU" sz="3200" b="1">
                <a:solidFill>
                  <a:srgbClr val="FF1301"/>
                </a:solidFill>
              </a:rPr>
              <a:t>компетенции</a:t>
            </a:r>
          </a:p>
          <a:p>
            <a:pPr algn="ctr"/>
            <a:endParaRPr lang="ru-RU" sz="3200" b="1"/>
          </a:p>
        </p:txBody>
      </p:sp>
      <p:sp>
        <p:nvSpPr>
          <p:cNvPr id="203821" name="AutoShape 45"/>
          <p:cNvSpPr>
            <a:spLocks noChangeArrowheads="1"/>
          </p:cNvSpPr>
          <p:nvPr/>
        </p:nvSpPr>
        <p:spPr bwMode="auto">
          <a:xfrm>
            <a:off x="2339975" y="260350"/>
            <a:ext cx="4392613" cy="969963"/>
          </a:xfrm>
          <a:prstGeom prst="flowChartDecision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3333FF"/>
                </a:solidFill>
              </a:rPr>
              <a:t>Мотивационный</a:t>
            </a:r>
          </a:p>
        </p:txBody>
      </p:sp>
      <p:sp>
        <p:nvSpPr>
          <p:cNvPr id="203823" name="AutoShape 47"/>
          <p:cNvSpPr>
            <a:spLocks noChangeArrowheads="1"/>
          </p:cNvSpPr>
          <p:nvPr/>
        </p:nvSpPr>
        <p:spPr bwMode="auto">
          <a:xfrm>
            <a:off x="2268538" y="5661025"/>
            <a:ext cx="4535487" cy="969963"/>
          </a:xfrm>
          <a:prstGeom prst="flowChartDecision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3333FF"/>
                </a:solidFill>
              </a:rPr>
              <a:t>Содержательный</a:t>
            </a:r>
          </a:p>
        </p:txBody>
      </p:sp>
      <p:sp>
        <p:nvSpPr>
          <p:cNvPr id="203824" name="Rectangle 48"/>
          <p:cNvSpPr>
            <a:spLocks noChangeArrowheads="1"/>
          </p:cNvSpPr>
          <p:nvPr/>
        </p:nvSpPr>
        <p:spPr bwMode="auto">
          <a:xfrm>
            <a:off x="179388" y="2636838"/>
            <a:ext cx="1512887" cy="163512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3333FF"/>
                </a:solidFill>
              </a:rPr>
              <a:t>Практи - </a:t>
            </a:r>
          </a:p>
          <a:p>
            <a:pPr algn="ctr"/>
            <a:r>
              <a:rPr lang="ru-RU" sz="2800" b="1">
                <a:solidFill>
                  <a:srgbClr val="3333FF"/>
                </a:solidFill>
              </a:rPr>
              <a:t>ческий</a:t>
            </a:r>
          </a:p>
        </p:txBody>
      </p:sp>
      <p:sp>
        <p:nvSpPr>
          <p:cNvPr id="203825" name="Rectangle 49"/>
          <p:cNvSpPr>
            <a:spLocks noChangeArrowheads="1"/>
          </p:cNvSpPr>
          <p:nvPr/>
        </p:nvSpPr>
        <p:spPr bwMode="auto">
          <a:xfrm>
            <a:off x="7380288" y="2636838"/>
            <a:ext cx="1584325" cy="1655762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3333FF"/>
                </a:solidFill>
              </a:rPr>
              <a:t>Рефлек -</a:t>
            </a:r>
          </a:p>
          <a:p>
            <a:pPr algn="ctr"/>
            <a:r>
              <a:rPr lang="ru-RU" sz="2800" b="1">
                <a:solidFill>
                  <a:srgbClr val="3333FF"/>
                </a:solidFill>
              </a:rPr>
              <a:t>сивный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12875"/>
            <a:ext cx="8291512" cy="504031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/>
              <a:t>   </a:t>
            </a:r>
          </a:p>
          <a:p>
            <a:pPr algn="ctr">
              <a:buFontTx/>
              <a:buNone/>
            </a:pPr>
            <a:r>
              <a:rPr lang="ru-RU" sz="3600" b="1"/>
              <a:t>Рассмотреть, как технология дифференцированного обучения может помочь учителю </a:t>
            </a:r>
          </a:p>
          <a:p>
            <a:pPr algn="ctr">
              <a:buFontTx/>
              <a:buNone/>
            </a:pPr>
            <a:r>
              <a:rPr lang="ru-RU" sz="3600" b="1"/>
              <a:t>стать конкурентоспособным</a:t>
            </a:r>
          </a:p>
          <a:p>
            <a:pPr algn="ctr">
              <a:buFontTx/>
              <a:buNone/>
            </a:pPr>
            <a:r>
              <a:rPr lang="ru-RU" sz="3600" b="1"/>
              <a:t> и осуществить преемственность </a:t>
            </a:r>
          </a:p>
          <a:p>
            <a:pPr algn="ctr">
              <a:buFontTx/>
              <a:buNone/>
            </a:pPr>
            <a:r>
              <a:rPr lang="ru-RU" sz="3600" b="1"/>
              <a:t>с дошкольным звеном.</a:t>
            </a:r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813"/>
            <a:ext cx="8229600" cy="936625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Цель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build="p"/>
      <p:bldP spid="2048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49" name="Rectangle 45"/>
          <p:cNvSpPr>
            <a:spLocks noGrp="1" noChangeArrowheads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marL="381000" indent="-381000" algn="ctr">
              <a:buFontTx/>
              <a:buNone/>
            </a:pPr>
            <a:r>
              <a:rPr lang="ru-RU" dirty="0"/>
              <a:t>   </a:t>
            </a:r>
            <a:r>
              <a:rPr lang="ru-RU" sz="5400" b="1" dirty="0"/>
              <a:t>Л. С. </a:t>
            </a:r>
            <a:r>
              <a:rPr lang="ru-RU" sz="5400" b="1" dirty="0" err="1"/>
              <a:t>Выготский</a:t>
            </a:r>
            <a:r>
              <a:rPr lang="ru-RU" sz="5400" b="1" dirty="0"/>
              <a:t>:</a:t>
            </a:r>
            <a:r>
              <a:rPr lang="ru-RU" sz="5400" dirty="0"/>
              <a:t> </a:t>
            </a:r>
          </a:p>
          <a:p>
            <a:pPr marL="381000" indent="-381000" algn="ctr">
              <a:buFontTx/>
              <a:buNone/>
            </a:pPr>
            <a:r>
              <a:rPr lang="ru-RU" sz="5400" dirty="0"/>
              <a:t>  </a:t>
            </a:r>
            <a:r>
              <a:rPr lang="ru-RU" sz="5400" dirty="0">
                <a:solidFill>
                  <a:srgbClr val="3333FF"/>
                </a:solidFill>
              </a:rPr>
              <a:t>«</a:t>
            </a:r>
            <a:r>
              <a:rPr lang="ru-RU" sz="5400" i="1" dirty="0">
                <a:solidFill>
                  <a:srgbClr val="3333FF"/>
                </a:solidFill>
              </a:rPr>
              <a:t>В сотрудничестве ученик может сделать больше, чем самостоятельно</a:t>
            </a:r>
            <a:r>
              <a:rPr lang="ru-RU" sz="5400" dirty="0" smtClean="0">
                <a:solidFill>
                  <a:srgbClr val="3333FF"/>
                </a:solidFill>
              </a:rPr>
              <a:t>»</a:t>
            </a:r>
            <a:endParaRPr lang="en-US" sz="5400" dirty="0">
              <a:solidFill>
                <a:srgbClr val="3333FF"/>
              </a:solidFill>
            </a:endParaRPr>
          </a:p>
          <a:p>
            <a:pPr marL="381000" indent="-381000" algn="ctr">
              <a:buFontTx/>
              <a:buNone/>
            </a:pPr>
            <a:endParaRPr lang="ru-RU" sz="5400" dirty="0"/>
          </a:p>
          <a:p>
            <a:pPr marL="381000" indent="-381000">
              <a:buFontTx/>
              <a:buNone/>
            </a:pPr>
            <a:r>
              <a:rPr lang="ru-RU" sz="1600" dirty="0"/>
              <a:t> </a:t>
            </a:r>
          </a:p>
        </p:txBody>
      </p:sp>
      <p:pic>
        <p:nvPicPr>
          <p:cNvPr id="21550" name="Picture 46" descr="j03455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5229225"/>
            <a:ext cx="2519363" cy="8937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4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404813"/>
            <a:ext cx="8320115" cy="6167459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5400" dirty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Индивидуальный латеральный </a:t>
            </a:r>
            <a:r>
              <a:rPr lang="ru-RU" sz="5400" dirty="0" smtClean="0">
                <a:solidFill>
                  <a:srgbClr val="FF130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профиль</a:t>
            </a:r>
            <a:endParaRPr lang="ru-RU" sz="2800" dirty="0"/>
          </a:p>
          <a:p>
            <a:pPr algn="ctr"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dirty="0" smtClean="0"/>
              <a:t>- </a:t>
            </a:r>
            <a:r>
              <a:rPr lang="ru-RU" sz="3200" b="1" dirty="0" smtClean="0"/>
              <a:t>сочетание </a:t>
            </a:r>
            <a:r>
              <a:rPr lang="ru-RU" sz="3200" b="1" dirty="0"/>
              <a:t>работы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200" b="1" u="sng" dirty="0"/>
              <a:t>ведущих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200" b="1" dirty="0"/>
              <a:t> полушарий мозга,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200" b="1" dirty="0"/>
              <a:t> глаза,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200" b="1" dirty="0"/>
              <a:t>уха,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200" b="1" dirty="0"/>
              <a:t> руки,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200" b="1" dirty="0"/>
              <a:t>ноги.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200" dirty="0"/>
              <a:t>   </a:t>
            </a:r>
          </a:p>
        </p:txBody>
      </p:sp>
      <p:sp>
        <p:nvSpPr>
          <p:cNvPr id="47125" name="Oval 21"/>
          <p:cNvSpPr>
            <a:spLocks noChangeArrowheads="1"/>
          </p:cNvSpPr>
          <p:nvPr/>
        </p:nvSpPr>
        <p:spPr bwMode="auto">
          <a:xfrm>
            <a:off x="7235825" y="4149725"/>
            <a:ext cx="720725" cy="625475"/>
          </a:xfrm>
          <a:prstGeom prst="ellipse">
            <a:avLst/>
          </a:prstGeom>
          <a:solidFill>
            <a:srgbClr val="FFFF99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27" name="Line 23"/>
          <p:cNvSpPr>
            <a:spLocks noChangeShapeType="1"/>
          </p:cNvSpPr>
          <p:nvPr/>
        </p:nvSpPr>
        <p:spPr bwMode="auto">
          <a:xfrm>
            <a:off x="7596188" y="4797425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28" name="Line 24"/>
          <p:cNvSpPr>
            <a:spLocks noChangeShapeType="1"/>
          </p:cNvSpPr>
          <p:nvPr/>
        </p:nvSpPr>
        <p:spPr bwMode="auto">
          <a:xfrm flipH="1">
            <a:off x="7019925" y="4941888"/>
            <a:ext cx="576263" cy="3587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29" name="Line 25"/>
          <p:cNvSpPr>
            <a:spLocks noChangeShapeType="1"/>
          </p:cNvSpPr>
          <p:nvPr/>
        </p:nvSpPr>
        <p:spPr bwMode="auto">
          <a:xfrm>
            <a:off x="7596188" y="4941888"/>
            <a:ext cx="576262" cy="287337"/>
          </a:xfrm>
          <a:prstGeom prst="line">
            <a:avLst/>
          </a:prstGeom>
          <a:noFill/>
          <a:ln w="38100">
            <a:solidFill>
              <a:srgbClr val="FF130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31" name="Line 27"/>
          <p:cNvSpPr>
            <a:spLocks noChangeShapeType="1"/>
          </p:cNvSpPr>
          <p:nvPr/>
        </p:nvSpPr>
        <p:spPr bwMode="auto">
          <a:xfrm flipH="1">
            <a:off x="7164388" y="5661025"/>
            <a:ext cx="43180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32" name="Line 28"/>
          <p:cNvSpPr>
            <a:spLocks noChangeShapeType="1"/>
          </p:cNvSpPr>
          <p:nvPr/>
        </p:nvSpPr>
        <p:spPr bwMode="auto">
          <a:xfrm>
            <a:off x="7596188" y="5661025"/>
            <a:ext cx="431800" cy="576263"/>
          </a:xfrm>
          <a:prstGeom prst="line">
            <a:avLst/>
          </a:prstGeom>
          <a:noFill/>
          <a:ln w="38100">
            <a:solidFill>
              <a:srgbClr val="FF130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34" name="Oval 30"/>
          <p:cNvSpPr>
            <a:spLocks noChangeArrowheads="1"/>
          </p:cNvSpPr>
          <p:nvPr/>
        </p:nvSpPr>
        <p:spPr bwMode="auto">
          <a:xfrm>
            <a:off x="7956550" y="4437063"/>
            <a:ext cx="144463" cy="122237"/>
          </a:xfrm>
          <a:prstGeom prst="ellipse">
            <a:avLst/>
          </a:prstGeom>
          <a:solidFill>
            <a:srgbClr val="FF130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35" name="Oval 31"/>
          <p:cNvSpPr>
            <a:spLocks noChangeArrowheads="1"/>
          </p:cNvSpPr>
          <p:nvPr/>
        </p:nvSpPr>
        <p:spPr bwMode="auto">
          <a:xfrm>
            <a:off x="7092950" y="4437063"/>
            <a:ext cx="144463" cy="122237"/>
          </a:xfrm>
          <a:prstGeom prst="ellipse">
            <a:avLst/>
          </a:prstGeom>
          <a:solidFill>
            <a:srgbClr val="FFFF99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36" name="Oval 32"/>
          <p:cNvSpPr>
            <a:spLocks noChangeArrowheads="1"/>
          </p:cNvSpPr>
          <p:nvPr/>
        </p:nvSpPr>
        <p:spPr bwMode="auto">
          <a:xfrm>
            <a:off x="1258888" y="4221163"/>
            <a:ext cx="720725" cy="647700"/>
          </a:xfrm>
          <a:prstGeom prst="ellipse">
            <a:avLst/>
          </a:prstGeom>
          <a:solidFill>
            <a:srgbClr val="FFFF99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37" name="Oval 33"/>
          <p:cNvSpPr>
            <a:spLocks noChangeArrowheads="1"/>
          </p:cNvSpPr>
          <p:nvPr/>
        </p:nvSpPr>
        <p:spPr bwMode="auto">
          <a:xfrm>
            <a:off x="1979613" y="4508500"/>
            <a:ext cx="144462" cy="122238"/>
          </a:xfrm>
          <a:prstGeom prst="ellipse">
            <a:avLst/>
          </a:prstGeom>
          <a:solidFill>
            <a:srgbClr val="FFFF99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38" name="Oval 34"/>
          <p:cNvSpPr>
            <a:spLocks noChangeArrowheads="1"/>
          </p:cNvSpPr>
          <p:nvPr/>
        </p:nvSpPr>
        <p:spPr bwMode="auto">
          <a:xfrm>
            <a:off x="1116013" y="4508500"/>
            <a:ext cx="144462" cy="122238"/>
          </a:xfrm>
          <a:prstGeom prst="ellipse">
            <a:avLst/>
          </a:prstGeom>
          <a:solidFill>
            <a:srgbClr val="FF130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39" name="Line 35"/>
          <p:cNvSpPr>
            <a:spLocks noChangeShapeType="1"/>
          </p:cNvSpPr>
          <p:nvPr/>
        </p:nvSpPr>
        <p:spPr bwMode="auto">
          <a:xfrm>
            <a:off x="1619250" y="4868863"/>
            <a:ext cx="0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40" name="Line 36"/>
          <p:cNvSpPr>
            <a:spLocks noChangeShapeType="1"/>
          </p:cNvSpPr>
          <p:nvPr/>
        </p:nvSpPr>
        <p:spPr bwMode="auto">
          <a:xfrm flipH="1">
            <a:off x="1116013" y="5013325"/>
            <a:ext cx="503237" cy="360363"/>
          </a:xfrm>
          <a:prstGeom prst="line">
            <a:avLst/>
          </a:prstGeom>
          <a:noFill/>
          <a:ln w="38100">
            <a:solidFill>
              <a:srgbClr val="FF130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42" name="Line 38"/>
          <p:cNvSpPr>
            <a:spLocks noChangeShapeType="1"/>
          </p:cNvSpPr>
          <p:nvPr/>
        </p:nvSpPr>
        <p:spPr bwMode="auto">
          <a:xfrm>
            <a:off x="1619250" y="5013325"/>
            <a:ext cx="504825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43" name="Line 39"/>
          <p:cNvSpPr>
            <a:spLocks noChangeShapeType="1"/>
          </p:cNvSpPr>
          <p:nvPr/>
        </p:nvSpPr>
        <p:spPr bwMode="auto">
          <a:xfrm flipH="1">
            <a:off x="1187450" y="5589588"/>
            <a:ext cx="431800" cy="503237"/>
          </a:xfrm>
          <a:prstGeom prst="line">
            <a:avLst/>
          </a:prstGeom>
          <a:noFill/>
          <a:ln w="38100">
            <a:solidFill>
              <a:srgbClr val="FF130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44" name="Line 40"/>
          <p:cNvSpPr>
            <a:spLocks noChangeShapeType="1"/>
          </p:cNvSpPr>
          <p:nvPr/>
        </p:nvSpPr>
        <p:spPr bwMode="auto">
          <a:xfrm>
            <a:off x="1619250" y="5589588"/>
            <a:ext cx="360363" cy="5032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146" name="Oval 42"/>
          <p:cNvSpPr>
            <a:spLocks noChangeArrowheads="1"/>
          </p:cNvSpPr>
          <p:nvPr/>
        </p:nvSpPr>
        <p:spPr bwMode="auto">
          <a:xfrm>
            <a:off x="7380288" y="4365625"/>
            <a:ext cx="144462" cy="122238"/>
          </a:xfrm>
          <a:prstGeom prst="ellipse">
            <a:avLst/>
          </a:prstGeom>
          <a:solidFill>
            <a:srgbClr val="FFFF99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48" name="Oval 44"/>
          <p:cNvSpPr>
            <a:spLocks noChangeArrowheads="1"/>
          </p:cNvSpPr>
          <p:nvPr/>
        </p:nvSpPr>
        <p:spPr bwMode="auto">
          <a:xfrm>
            <a:off x="1692275" y="4437063"/>
            <a:ext cx="144463" cy="122237"/>
          </a:xfrm>
          <a:prstGeom prst="ellipse">
            <a:avLst/>
          </a:prstGeom>
          <a:solidFill>
            <a:srgbClr val="FFFF99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Хорда 24"/>
          <p:cNvSpPr/>
          <p:nvPr/>
        </p:nvSpPr>
        <p:spPr>
          <a:xfrm rot="1243792">
            <a:off x="1278809" y="4234323"/>
            <a:ext cx="629706" cy="633399"/>
          </a:xfrm>
          <a:prstGeom prst="chord">
            <a:avLst>
              <a:gd name="adj1" fmla="val 3620209"/>
              <a:gd name="adj2" fmla="val 1526718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47" name="Oval 43"/>
          <p:cNvSpPr>
            <a:spLocks noChangeArrowheads="1"/>
          </p:cNvSpPr>
          <p:nvPr/>
        </p:nvSpPr>
        <p:spPr bwMode="auto">
          <a:xfrm>
            <a:off x="1403350" y="4437063"/>
            <a:ext cx="144463" cy="122237"/>
          </a:xfrm>
          <a:prstGeom prst="ellipse">
            <a:avLst/>
          </a:prstGeom>
          <a:solidFill>
            <a:srgbClr val="FF130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1301"/>
              </a:solidFill>
            </a:endParaRPr>
          </a:p>
        </p:txBody>
      </p:sp>
      <p:sp>
        <p:nvSpPr>
          <p:cNvPr id="27" name="Хорда 26"/>
          <p:cNvSpPr/>
          <p:nvPr/>
        </p:nvSpPr>
        <p:spPr>
          <a:xfrm rot="11905994">
            <a:off x="7438814" y="4143938"/>
            <a:ext cx="552795" cy="600329"/>
          </a:xfrm>
          <a:prstGeom prst="chord">
            <a:avLst>
              <a:gd name="adj1" fmla="val 3067170"/>
              <a:gd name="adj2" fmla="val 1571239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45" name="Oval 41"/>
          <p:cNvSpPr>
            <a:spLocks noChangeArrowheads="1"/>
          </p:cNvSpPr>
          <p:nvPr/>
        </p:nvSpPr>
        <p:spPr bwMode="auto">
          <a:xfrm>
            <a:off x="7715272" y="4357694"/>
            <a:ext cx="144463" cy="122238"/>
          </a:xfrm>
          <a:prstGeom prst="ellipse">
            <a:avLst/>
          </a:prstGeom>
          <a:solidFill>
            <a:srgbClr val="FF130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1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1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1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Диагностика стиля обучения,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ведущего полушария, модальности.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7158" y="1643050"/>
            <a:ext cx="29289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Ведущее полушарие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Ведущая рука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Ведущий глаз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Ведущее ухо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Ведущая нога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572000" y="1428736"/>
            <a:ext cx="3357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Пример  «Тип5»</a:t>
            </a:r>
          </a:p>
          <a:p>
            <a:pPr algn="ctr"/>
            <a:r>
              <a:rPr lang="ru-RU" dirty="0" smtClean="0"/>
              <a:t>ПП</a:t>
            </a:r>
          </a:p>
          <a:p>
            <a:pPr algn="ctr"/>
            <a:r>
              <a:rPr lang="ru-RU" dirty="0" smtClean="0"/>
              <a:t>ПР</a:t>
            </a:r>
          </a:p>
          <a:p>
            <a:pPr algn="ctr"/>
            <a:r>
              <a:rPr lang="ru-RU" dirty="0" smtClean="0"/>
              <a:t>ПГ</a:t>
            </a:r>
          </a:p>
          <a:p>
            <a:pPr algn="ctr"/>
            <a:r>
              <a:rPr lang="ru-RU" dirty="0" smtClean="0"/>
              <a:t>ПУ</a:t>
            </a:r>
          </a:p>
          <a:p>
            <a:pPr algn="ctr"/>
            <a:r>
              <a:rPr lang="ru-RU" dirty="0" smtClean="0"/>
              <a:t>ЛН</a:t>
            </a:r>
          </a:p>
        </p:txBody>
      </p:sp>
      <p:grpSp>
        <p:nvGrpSpPr>
          <p:cNvPr id="34" name="Группа 33"/>
          <p:cNvGrpSpPr/>
          <p:nvPr/>
        </p:nvGrpSpPr>
        <p:grpSpPr>
          <a:xfrm>
            <a:off x="7215206" y="3643314"/>
            <a:ext cx="1152525" cy="2159000"/>
            <a:chOff x="5924563" y="3565531"/>
            <a:chExt cx="1152525" cy="2159000"/>
          </a:xfrm>
        </p:grpSpPr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6140463" y="3565531"/>
              <a:ext cx="720725" cy="625475"/>
            </a:xfrm>
            <a:prstGeom prst="ellipse">
              <a:avLst/>
            </a:prstGeom>
            <a:solidFill>
              <a:srgbClr val="FFFF99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6500826" y="4213231"/>
              <a:ext cx="0" cy="863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 flipH="1">
              <a:off x="5924563" y="4357694"/>
              <a:ext cx="576263" cy="358775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>
                <a:ln>
                  <a:solidFill>
                    <a:srgbClr val="FF1301"/>
                  </a:solidFill>
                </a:ln>
              </a:endParaRPr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6500826" y="4357694"/>
              <a:ext cx="576262" cy="2873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 flipH="1">
              <a:off x="6069026" y="5076831"/>
              <a:ext cx="431800" cy="6477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>
              <a:off x="6500826" y="5076831"/>
              <a:ext cx="431800" cy="576263"/>
            </a:xfrm>
            <a:prstGeom prst="line">
              <a:avLst/>
            </a:prstGeom>
            <a:noFill/>
            <a:ln w="38100">
              <a:solidFill>
                <a:srgbClr val="FF130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Oval 30"/>
            <p:cNvSpPr>
              <a:spLocks noChangeArrowheads="1"/>
            </p:cNvSpPr>
            <p:nvPr/>
          </p:nvSpPr>
          <p:spPr bwMode="auto">
            <a:xfrm>
              <a:off x="6861188" y="3852869"/>
              <a:ext cx="144463" cy="12223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Oval 31"/>
            <p:cNvSpPr>
              <a:spLocks noChangeArrowheads="1"/>
            </p:cNvSpPr>
            <p:nvPr/>
          </p:nvSpPr>
          <p:spPr bwMode="auto">
            <a:xfrm>
              <a:off x="5997588" y="3852869"/>
              <a:ext cx="144463" cy="122237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41"/>
            <p:cNvSpPr>
              <a:spLocks noChangeArrowheads="1"/>
            </p:cNvSpPr>
            <p:nvPr/>
          </p:nvSpPr>
          <p:spPr bwMode="auto">
            <a:xfrm>
              <a:off x="6619910" y="3773500"/>
              <a:ext cx="144463" cy="12223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Пирог 31"/>
            <p:cNvSpPr/>
            <p:nvPr/>
          </p:nvSpPr>
          <p:spPr>
            <a:xfrm>
              <a:off x="6143636" y="3571876"/>
              <a:ext cx="571504" cy="500066"/>
            </a:xfrm>
            <a:prstGeom prst="pie">
              <a:avLst>
                <a:gd name="adj1" fmla="val 10637387"/>
                <a:gd name="adj2" fmla="val 16200000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0" name="Oval 42"/>
            <p:cNvSpPr>
              <a:spLocks noChangeArrowheads="1"/>
            </p:cNvSpPr>
            <p:nvPr/>
          </p:nvSpPr>
          <p:spPr bwMode="auto">
            <a:xfrm>
              <a:off x="6284926" y="3781431"/>
              <a:ext cx="144462" cy="122238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500166" y="3214686"/>
            <a:ext cx="49292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Синтетик, </a:t>
            </a:r>
          </a:p>
          <a:p>
            <a:r>
              <a:rPr lang="ru-RU" sz="2400" b="1" dirty="0" err="1" smtClean="0">
                <a:solidFill>
                  <a:schemeClr val="accent2"/>
                </a:solidFill>
              </a:rPr>
              <a:t>визуал</a:t>
            </a:r>
            <a:r>
              <a:rPr lang="ru-RU" sz="2400" b="1" dirty="0" smtClean="0">
                <a:solidFill>
                  <a:schemeClr val="accent2"/>
                </a:solidFill>
              </a:rPr>
              <a:t>, </a:t>
            </a:r>
            <a:r>
              <a:rPr lang="ru-RU" sz="2400" b="1" dirty="0" err="1" smtClean="0">
                <a:solidFill>
                  <a:schemeClr val="accent2"/>
                </a:solidFill>
              </a:rPr>
              <a:t>кинестетик</a:t>
            </a:r>
            <a:r>
              <a:rPr lang="ru-RU" sz="2400" dirty="0" smtClean="0"/>
              <a:t>, </a:t>
            </a:r>
          </a:p>
          <a:p>
            <a:r>
              <a:rPr lang="ru-RU" sz="2400" dirty="0" smtClean="0"/>
              <a:t>целостное восприятие, мышление наглядно-образно-действенное,</a:t>
            </a:r>
          </a:p>
          <a:p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«врожденная грамотность»,</a:t>
            </a:r>
          </a:p>
          <a:p>
            <a:r>
              <a:rPr lang="ru-RU" sz="2400" dirty="0"/>
              <a:t>т</a:t>
            </a:r>
            <a:r>
              <a:rPr lang="ru-RU" sz="2400" dirty="0" smtClean="0"/>
              <a:t>ворчество</a:t>
            </a:r>
            <a:r>
              <a:rPr lang="ru-RU" sz="2400" b="1" dirty="0" smtClean="0"/>
              <a:t>, </a:t>
            </a:r>
          </a:p>
          <a:p>
            <a:r>
              <a:rPr lang="ru-RU" sz="2400" dirty="0" smtClean="0"/>
              <a:t>невербальный интеллект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472518" cy="4525963"/>
          </a:xfrm>
        </p:spPr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ru-RU" sz="4000" dirty="0" smtClean="0"/>
              <a:t>Нуждается в </a:t>
            </a:r>
            <a:r>
              <a:rPr lang="ru-RU" sz="4000" dirty="0" err="1" smtClean="0"/>
              <a:t>ритмировании</a:t>
            </a:r>
            <a:r>
              <a:rPr lang="ru-RU" sz="4000" dirty="0" smtClean="0"/>
              <a:t>;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4000" dirty="0" smtClean="0"/>
              <a:t>Затруднение в анализе и структурировании;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4000" dirty="0" smtClean="0"/>
              <a:t>В стрессе неполный доступ </a:t>
            </a:r>
            <a:r>
              <a:rPr lang="ru-RU" sz="4000" b="1" dirty="0" err="1" smtClean="0">
                <a:solidFill>
                  <a:schemeClr val="accent2"/>
                </a:solidFill>
              </a:rPr>
              <a:t>аудиальной</a:t>
            </a:r>
            <a:r>
              <a:rPr lang="ru-RU" sz="4000" b="1" dirty="0" smtClean="0">
                <a:solidFill>
                  <a:schemeClr val="accent2"/>
                </a:solidFill>
              </a:rPr>
              <a:t>, визуальной и кинестетической </a:t>
            </a:r>
            <a:r>
              <a:rPr lang="ru-RU" sz="4000" dirty="0" smtClean="0"/>
              <a:t>информации.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В обучении:</a:t>
            </a:r>
            <a:endParaRPr lang="ru-RU" sz="5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 типа восприятия: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428596" y="1428736"/>
            <a:ext cx="2500330" cy="1714512"/>
            <a:chOff x="428596" y="1428736"/>
            <a:chExt cx="2500330" cy="1714512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786580" y="2285198"/>
              <a:ext cx="171451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428596" y="2357430"/>
              <a:ext cx="250033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9"/>
          <p:cNvGrpSpPr/>
          <p:nvPr/>
        </p:nvGrpSpPr>
        <p:grpSpPr>
          <a:xfrm>
            <a:off x="5286380" y="1428736"/>
            <a:ext cx="3357586" cy="1714512"/>
            <a:chOff x="428596" y="1428736"/>
            <a:chExt cx="2500330" cy="171451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786580" y="2285198"/>
              <a:ext cx="171451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28596" y="2357430"/>
              <a:ext cx="250033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2"/>
          <p:cNvGrpSpPr/>
          <p:nvPr/>
        </p:nvGrpSpPr>
        <p:grpSpPr>
          <a:xfrm>
            <a:off x="500034" y="3714752"/>
            <a:ext cx="2500330" cy="1714512"/>
            <a:chOff x="428596" y="1428736"/>
            <a:chExt cx="2500330" cy="1714512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786580" y="2285198"/>
              <a:ext cx="171451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428596" y="2357430"/>
              <a:ext cx="250033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/>
          <p:cNvGrpSpPr/>
          <p:nvPr/>
        </p:nvGrpSpPr>
        <p:grpSpPr>
          <a:xfrm>
            <a:off x="5214942" y="3714752"/>
            <a:ext cx="2500330" cy="1714512"/>
            <a:chOff x="428596" y="1428736"/>
            <a:chExt cx="2500330" cy="1714512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786580" y="2285198"/>
              <a:ext cx="171451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428596" y="2357430"/>
              <a:ext cx="250033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Овал 18"/>
          <p:cNvSpPr/>
          <p:nvPr/>
        </p:nvSpPr>
        <p:spPr>
          <a:xfrm>
            <a:off x="5286380" y="1928802"/>
            <a:ext cx="1643074" cy="7858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929454" y="1928802"/>
            <a:ext cx="1714512" cy="7858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76250" y="1714488"/>
            <a:ext cx="1168400" cy="905945"/>
          </a:xfrm>
          <a:custGeom>
            <a:avLst/>
            <a:gdLst>
              <a:gd name="connsiteX0" fmla="*/ 6350 w 1168400"/>
              <a:gd name="connsiteY0" fmla="*/ 615950 h 912283"/>
              <a:gd name="connsiteX1" fmla="*/ 476250 w 1168400"/>
              <a:gd name="connsiteY1" fmla="*/ 6350 h 912283"/>
              <a:gd name="connsiteX2" fmla="*/ 1162050 w 1168400"/>
              <a:gd name="connsiteY2" fmla="*/ 654050 h 912283"/>
              <a:gd name="connsiteX3" fmla="*/ 438150 w 1168400"/>
              <a:gd name="connsiteY3" fmla="*/ 908050 h 912283"/>
              <a:gd name="connsiteX4" fmla="*/ 6350 w 1168400"/>
              <a:gd name="connsiteY4" fmla="*/ 615950 h 912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8400" h="912283">
                <a:moveTo>
                  <a:pt x="6350" y="615950"/>
                </a:moveTo>
                <a:cubicBezTo>
                  <a:pt x="12700" y="465667"/>
                  <a:pt x="283633" y="0"/>
                  <a:pt x="476250" y="6350"/>
                </a:cubicBezTo>
                <a:cubicBezTo>
                  <a:pt x="668867" y="12700"/>
                  <a:pt x="1168400" y="503767"/>
                  <a:pt x="1162050" y="654050"/>
                </a:cubicBezTo>
                <a:cubicBezTo>
                  <a:pt x="1155700" y="804333"/>
                  <a:pt x="632883" y="912283"/>
                  <a:pt x="438150" y="908050"/>
                </a:cubicBezTo>
                <a:cubicBezTo>
                  <a:pt x="243417" y="903817"/>
                  <a:pt x="0" y="766233"/>
                  <a:pt x="6350" y="61595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1643042" y="1714488"/>
            <a:ext cx="1168400" cy="905945"/>
          </a:xfrm>
          <a:custGeom>
            <a:avLst/>
            <a:gdLst>
              <a:gd name="connsiteX0" fmla="*/ 6350 w 1168400"/>
              <a:gd name="connsiteY0" fmla="*/ 615950 h 912283"/>
              <a:gd name="connsiteX1" fmla="*/ 476250 w 1168400"/>
              <a:gd name="connsiteY1" fmla="*/ 6350 h 912283"/>
              <a:gd name="connsiteX2" fmla="*/ 1162050 w 1168400"/>
              <a:gd name="connsiteY2" fmla="*/ 654050 h 912283"/>
              <a:gd name="connsiteX3" fmla="*/ 438150 w 1168400"/>
              <a:gd name="connsiteY3" fmla="*/ 908050 h 912283"/>
              <a:gd name="connsiteX4" fmla="*/ 6350 w 1168400"/>
              <a:gd name="connsiteY4" fmla="*/ 615950 h 912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8400" h="912283">
                <a:moveTo>
                  <a:pt x="6350" y="615950"/>
                </a:moveTo>
                <a:cubicBezTo>
                  <a:pt x="12700" y="465667"/>
                  <a:pt x="283633" y="0"/>
                  <a:pt x="476250" y="6350"/>
                </a:cubicBezTo>
                <a:cubicBezTo>
                  <a:pt x="668867" y="12700"/>
                  <a:pt x="1168400" y="503767"/>
                  <a:pt x="1162050" y="654050"/>
                </a:cubicBezTo>
                <a:cubicBezTo>
                  <a:pt x="1155700" y="804333"/>
                  <a:pt x="632883" y="912283"/>
                  <a:pt x="438150" y="908050"/>
                </a:cubicBezTo>
                <a:cubicBezTo>
                  <a:pt x="243417" y="903817"/>
                  <a:pt x="0" y="766233"/>
                  <a:pt x="6350" y="61595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 flipV="1">
            <a:off x="571472" y="4477821"/>
            <a:ext cx="2335192" cy="808567"/>
            <a:chOff x="547688" y="3286124"/>
            <a:chExt cx="2335192" cy="905945"/>
          </a:xfrm>
        </p:grpSpPr>
        <p:sp>
          <p:nvSpPr>
            <p:cNvPr id="24" name="Полилиния 23"/>
            <p:cNvSpPr/>
            <p:nvPr/>
          </p:nvSpPr>
          <p:spPr>
            <a:xfrm>
              <a:off x="547688" y="3286124"/>
              <a:ext cx="1168400" cy="905945"/>
            </a:xfrm>
            <a:custGeom>
              <a:avLst/>
              <a:gdLst>
                <a:gd name="connsiteX0" fmla="*/ 6350 w 1168400"/>
                <a:gd name="connsiteY0" fmla="*/ 615950 h 912283"/>
                <a:gd name="connsiteX1" fmla="*/ 476250 w 1168400"/>
                <a:gd name="connsiteY1" fmla="*/ 6350 h 912283"/>
                <a:gd name="connsiteX2" fmla="*/ 1162050 w 1168400"/>
                <a:gd name="connsiteY2" fmla="*/ 654050 h 912283"/>
                <a:gd name="connsiteX3" fmla="*/ 438150 w 1168400"/>
                <a:gd name="connsiteY3" fmla="*/ 908050 h 912283"/>
                <a:gd name="connsiteX4" fmla="*/ 6350 w 1168400"/>
                <a:gd name="connsiteY4" fmla="*/ 615950 h 91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912283">
                  <a:moveTo>
                    <a:pt x="6350" y="615950"/>
                  </a:moveTo>
                  <a:cubicBezTo>
                    <a:pt x="12700" y="465667"/>
                    <a:pt x="283633" y="0"/>
                    <a:pt x="476250" y="6350"/>
                  </a:cubicBezTo>
                  <a:cubicBezTo>
                    <a:pt x="668867" y="12700"/>
                    <a:pt x="1168400" y="503767"/>
                    <a:pt x="1162050" y="654050"/>
                  </a:cubicBezTo>
                  <a:cubicBezTo>
                    <a:pt x="1155700" y="804333"/>
                    <a:pt x="632883" y="912283"/>
                    <a:pt x="438150" y="908050"/>
                  </a:cubicBezTo>
                  <a:cubicBezTo>
                    <a:pt x="243417" y="903817"/>
                    <a:pt x="0" y="766233"/>
                    <a:pt x="6350" y="615950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1714480" y="3286124"/>
              <a:ext cx="1168400" cy="905945"/>
            </a:xfrm>
            <a:custGeom>
              <a:avLst/>
              <a:gdLst>
                <a:gd name="connsiteX0" fmla="*/ 6350 w 1168400"/>
                <a:gd name="connsiteY0" fmla="*/ 615950 h 912283"/>
                <a:gd name="connsiteX1" fmla="*/ 476250 w 1168400"/>
                <a:gd name="connsiteY1" fmla="*/ 6350 h 912283"/>
                <a:gd name="connsiteX2" fmla="*/ 1162050 w 1168400"/>
                <a:gd name="connsiteY2" fmla="*/ 654050 h 912283"/>
                <a:gd name="connsiteX3" fmla="*/ 438150 w 1168400"/>
                <a:gd name="connsiteY3" fmla="*/ 908050 h 912283"/>
                <a:gd name="connsiteX4" fmla="*/ 6350 w 1168400"/>
                <a:gd name="connsiteY4" fmla="*/ 615950 h 91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912283">
                  <a:moveTo>
                    <a:pt x="6350" y="615950"/>
                  </a:moveTo>
                  <a:cubicBezTo>
                    <a:pt x="12700" y="465667"/>
                    <a:pt x="283633" y="0"/>
                    <a:pt x="476250" y="6350"/>
                  </a:cubicBezTo>
                  <a:cubicBezTo>
                    <a:pt x="668867" y="12700"/>
                    <a:pt x="1168400" y="503767"/>
                    <a:pt x="1162050" y="654050"/>
                  </a:cubicBezTo>
                  <a:cubicBezTo>
                    <a:pt x="1155700" y="804333"/>
                    <a:pt x="632883" y="912283"/>
                    <a:pt x="438150" y="908050"/>
                  </a:cubicBezTo>
                  <a:cubicBezTo>
                    <a:pt x="243417" y="903817"/>
                    <a:pt x="0" y="766233"/>
                    <a:pt x="6350" y="615950"/>
                  </a:cubicBez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Овал 26"/>
          <p:cNvSpPr/>
          <p:nvPr/>
        </p:nvSpPr>
        <p:spPr>
          <a:xfrm>
            <a:off x="5286380" y="4071942"/>
            <a:ext cx="1143008" cy="11430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429388" y="4071942"/>
            <a:ext cx="1143008" cy="11430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>
            <a:stCxn id="22" idx="1"/>
          </p:cNvCxnSpPr>
          <p:nvPr/>
        </p:nvCxnSpPr>
        <p:spPr>
          <a:xfrm flipH="1">
            <a:off x="928662" y="1720794"/>
            <a:ext cx="23838" cy="63743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0800000" flipV="1">
            <a:off x="7786710" y="2321708"/>
            <a:ext cx="857280" cy="357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endCxn id="24" idx="1"/>
          </p:cNvCxnSpPr>
          <p:nvPr/>
        </p:nvCxnSpPr>
        <p:spPr>
          <a:xfrm rot="5400000">
            <a:off x="740973" y="4950195"/>
            <a:ext cx="637314" cy="2381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27" idx="0"/>
          </p:cNvCxnSpPr>
          <p:nvPr/>
        </p:nvCxnSpPr>
        <p:spPr>
          <a:xfrm rot="16200000" flipH="1">
            <a:off x="5574946" y="4354880"/>
            <a:ext cx="565876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6200000" flipH="1">
            <a:off x="5575740" y="4925590"/>
            <a:ext cx="565876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0800000">
            <a:off x="5214942" y="4643446"/>
            <a:ext cx="641354" cy="56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42910" y="321468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Визуалист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5929322" y="321468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Аудиалист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571472" y="550070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Кинестетик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5429256" y="557214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Гармоничный тип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3688</TotalTime>
  <Words>823</Words>
  <Application>Microsoft Office PowerPoint</Application>
  <PresentationFormat>Экран (4:3)</PresentationFormat>
  <Paragraphs>258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Открытая</vt:lpstr>
      <vt:lpstr>Семинар по теме «Конкурентоспособный учитель»</vt:lpstr>
      <vt:lpstr>Слайд 2</vt:lpstr>
      <vt:lpstr>Слайд 3</vt:lpstr>
      <vt:lpstr>Цель</vt:lpstr>
      <vt:lpstr>Слайд 5</vt:lpstr>
      <vt:lpstr>Слайд 6</vt:lpstr>
      <vt:lpstr>Диагностика стиля обучения,  ведущего полушария, модальности.</vt:lpstr>
      <vt:lpstr>В обучении:</vt:lpstr>
      <vt:lpstr>От типа восприятия:</vt:lpstr>
      <vt:lpstr>Слайд 10</vt:lpstr>
      <vt:lpstr>Слайд 11</vt:lpstr>
      <vt:lpstr>Приёмы активизации двух полушарий</vt:lpstr>
      <vt:lpstr>Слайд 13</vt:lpstr>
      <vt:lpstr> Описание летнего леса</vt:lpstr>
      <vt:lpstr>Ощущение, видение, слышание  правил поведения в лесу. </vt:lpstr>
      <vt:lpstr>Слайд 16</vt:lpstr>
      <vt:lpstr>Организация учебной деятельности  с учётом ИЛП</vt:lpstr>
      <vt:lpstr>Создание мотивации  на пространственном уровне.</vt:lpstr>
      <vt:lpstr>Слайд 19</vt:lpstr>
      <vt:lpstr>Слайд 20</vt:lpstr>
      <vt:lpstr>2. Операционный этап (обеспечение учебной деятельности) </vt:lpstr>
      <vt:lpstr>3. Результативный этап  (Обращение результата в позитивный эмоциональный стимул к предстоящей деятельности.) </vt:lpstr>
      <vt:lpstr>Слайд 23</vt:lpstr>
      <vt:lpstr>Показатели результативности</vt:lpstr>
      <vt:lpstr>Роль учителя</vt:lpstr>
      <vt:lpstr>Выводы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Личностно – ориентированный подход в обучении.</dc:title>
  <dc:creator>user</dc:creator>
  <cp:lastModifiedBy>comp</cp:lastModifiedBy>
  <cp:revision>46</cp:revision>
  <dcterms:created xsi:type="dcterms:W3CDTF">2008-12-12T19:52:03Z</dcterms:created>
  <dcterms:modified xsi:type="dcterms:W3CDTF">2009-01-12T11:30:33Z</dcterms:modified>
</cp:coreProperties>
</file>