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9" r:id="rId5"/>
    <p:sldId id="258" r:id="rId6"/>
    <p:sldId id="260" r:id="rId7"/>
    <p:sldId id="272" r:id="rId8"/>
    <p:sldId id="273" r:id="rId9"/>
    <p:sldId id="271" r:id="rId10"/>
    <p:sldId id="261" r:id="rId11"/>
    <p:sldId id="277" r:id="rId12"/>
    <p:sldId id="274" r:id="rId13"/>
    <p:sldId id="275" r:id="rId14"/>
    <p:sldId id="262" r:id="rId15"/>
    <p:sldId id="276" r:id="rId16"/>
    <p:sldId id="278" r:id="rId17"/>
    <p:sldId id="263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7" autoAdjust="0"/>
    <p:restoredTop sz="94561" autoAdjust="0"/>
  </p:normalViewPr>
  <p:slideViewPr>
    <p:cSldViewPr>
      <p:cViewPr>
        <p:scale>
          <a:sx n="66" d="100"/>
          <a:sy n="66" d="100"/>
        </p:scale>
        <p:origin x="-564" y="-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67D310-5C98-4C38-8FC5-BA4AE01330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172CD0-CDB2-4D7C-8FF2-43CBDE09A9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5B992-0A7D-455B-8CA5-32941A0181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636C1-772C-440C-BE4B-73DDC480C9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86820-4F41-44AE-B973-83CE4CC81D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61155-EF03-4F86-A9C0-D9E8536EF6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0E9796-8655-4A9A-959D-45CCB5D561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374FB9-F069-423D-A37A-7392D7015B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48B20B-B5CC-46F2-8CAD-0E4670C43C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99521-2D1C-4541-8AD8-B2AEDF008F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C80B7-806A-4087-A062-3FE21C5B95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12F50-1051-4816-947A-D37FCA5F28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48B6BC5-BF7C-40A9-B2DB-A6DE25C15F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7" Type="http://schemas.openxmlformats.org/officeDocument/2006/relationships/image" Target="../media/image40.gif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gif"/><Relationship Id="rId5" Type="http://schemas.openxmlformats.org/officeDocument/2006/relationships/image" Target="../media/image38.gif"/><Relationship Id="rId4" Type="http://schemas.openxmlformats.org/officeDocument/2006/relationships/image" Target="../media/image3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08050"/>
            <a:ext cx="7772400" cy="1944688"/>
          </a:xfrm>
        </p:spPr>
        <p:txBody>
          <a:bodyPr/>
          <a:lstStyle/>
          <a:p>
            <a:pPr eaLnBrk="1" hangingPunct="1"/>
            <a:r>
              <a:rPr lang="ru-RU" sz="5400" smtClean="0"/>
              <a:t>«Трудности в обучении письму»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76825" y="3886200"/>
            <a:ext cx="3743325" cy="22796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600" smtClean="0"/>
              <a:t>Презентацию подготовила:</a:t>
            </a:r>
          </a:p>
          <a:p>
            <a:pPr algn="l" eaLnBrk="1" hangingPunct="1">
              <a:lnSpc>
                <a:spcPct val="80000"/>
              </a:lnSpc>
            </a:pPr>
            <a:r>
              <a:rPr lang="ru-RU" sz="1600" smtClean="0"/>
              <a:t>Чечеткина Марина Валентиновна, </a:t>
            </a:r>
          </a:p>
          <a:p>
            <a:pPr algn="l" eaLnBrk="1" hangingPunct="1">
              <a:lnSpc>
                <a:spcPct val="80000"/>
              </a:lnSpc>
            </a:pPr>
            <a:r>
              <a:rPr lang="ru-RU" sz="1600" smtClean="0"/>
              <a:t>учитель </a:t>
            </a:r>
            <a:r>
              <a:rPr lang="en-US" sz="1600" smtClean="0"/>
              <a:t> I</a:t>
            </a:r>
            <a:r>
              <a:rPr lang="ru-RU" sz="1600" smtClean="0"/>
              <a:t> квалификационной категории 1 класса </a:t>
            </a:r>
          </a:p>
          <a:p>
            <a:pPr algn="l" eaLnBrk="1" hangingPunct="1">
              <a:lnSpc>
                <a:spcPct val="80000"/>
              </a:lnSpc>
            </a:pPr>
            <a:r>
              <a:rPr lang="ru-RU" sz="1600" smtClean="0"/>
              <a:t>ГООУ санаторной школы – интерната </a:t>
            </a:r>
          </a:p>
          <a:p>
            <a:pPr algn="l" eaLnBrk="1" hangingPunct="1">
              <a:lnSpc>
                <a:spcPct val="80000"/>
              </a:lnSpc>
            </a:pPr>
            <a:r>
              <a:rPr lang="ru-RU" sz="1600" smtClean="0"/>
              <a:t>г. Петровска </a:t>
            </a:r>
          </a:p>
          <a:p>
            <a:pPr algn="l" eaLnBrk="1" hangingPunct="1">
              <a:lnSpc>
                <a:spcPct val="80000"/>
              </a:lnSpc>
            </a:pPr>
            <a:r>
              <a:rPr lang="ru-RU" sz="1600" smtClean="0"/>
              <a:t>Саратовской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/>
              <a:t>Литературное чтение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1268" name="Picture 4" descr="IMG_00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1646238"/>
            <a:ext cx="6804025" cy="510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/>
              <a:t>Составление рассказа</a:t>
            </a:r>
          </a:p>
        </p:txBody>
      </p:sp>
      <p:pic>
        <p:nvPicPr>
          <p:cNvPr id="12291" name="Picture 4" descr="IMG_00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428750"/>
            <a:ext cx="3929062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 descr="IMG_0038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57750" y="1428750"/>
            <a:ext cx="3714750" cy="45259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/>
              <a:t>Необъяснимый пропуск букв</a:t>
            </a:r>
          </a:p>
        </p:txBody>
      </p:sp>
      <p:sp>
        <p:nvSpPr>
          <p:cNvPr id="13315" name="Прямоугольник 3"/>
          <p:cNvSpPr>
            <a:spLocks noChangeArrowheads="1"/>
          </p:cNvSpPr>
          <p:nvPr/>
        </p:nvSpPr>
        <p:spPr bwMode="auto">
          <a:xfrm>
            <a:off x="4643438" y="2708275"/>
            <a:ext cx="3643312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А - ароматный        </a:t>
            </a:r>
          </a:p>
          <a:p>
            <a:r>
              <a:rPr lang="ru-RU" sz="2400"/>
              <a:t>Р - рука </a:t>
            </a:r>
          </a:p>
          <a:p>
            <a:r>
              <a:rPr lang="ru-RU" sz="2400"/>
              <a:t>Б - большой </a:t>
            </a:r>
          </a:p>
          <a:p>
            <a:r>
              <a:rPr lang="ru-RU" sz="2400"/>
              <a:t>У - умница </a:t>
            </a:r>
          </a:p>
          <a:p>
            <a:r>
              <a:rPr lang="ru-RU" sz="2400"/>
              <a:t>З - звук</a:t>
            </a:r>
          </a:p>
        </p:txBody>
      </p:sp>
      <p:pic>
        <p:nvPicPr>
          <p:cNvPr id="13316" name="Picture 3" descr="C:\Documents and Settings\ученик.COMP6\Мои документы\Мои рисунки\photos0-800x6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50" y="2286000"/>
            <a:ext cx="3803650" cy="285273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395288" y="404813"/>
            <a:ext cx="8229600" cy="1143000"/>
          </a:xfrm>
        </p:spPr>
        <p:txBody>
          <a:bodyPr/>
          <a:lstStyle/>
          <a:p>
            <a:r>
              <a:rPr lang="ru-RU" sz="3200" b="1" smtClean="0"/>
              <a:t>Слог – основная единица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40" name="Picture 5" descr="IMG_00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0" y="1643063"/>
            <a:ext cx="3403600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28575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smtClean="0"/>
              <a:t>Подбор прилагательных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4" name="Picture 4" descr="IMG_00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1484313"/>
            <a:ext cx="2701925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 descr="IMG_004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3644900"/>
            <a:ext cx="1698625" cy="226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 descr="IMG_004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163" y="1628775"/>
            <a:ext cx="2484437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7" descr="IMG_004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463" y="3644900"/>
            <a:ext cx="1654175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1143000"/>
          </a:xfrm>
        </p:spPr>
        <p:txBody>
          <a:bodyPr/>
          <a:lstStyle/>
          <a:p>
            <a:r>
              <a:rPr lang="ru-RU" sz="3200" b="1" smtClean="0"/>
              <a:t>Работа над словом</a:t>
            </a:r>
          </a:p>
        </p:txBody>
      </p:sp>
      <p:pic>
        <p:nvPicPr>
          <p:cNvPr id="16387" name="Picture 6" descr="IMG_005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00125" y="2133600"/>
            <a:ext cx="7215188" cy="40100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Наши результаты: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929063" y="1857375"/>
            <a:ext cx="1557337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dirty="0">
                <a:solidFill>
                  <a:schemeClr val="tx1"/>
                </a:solidFill>
              </a:rPr>
              <a:t>Развитие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571500" y="2071688"/>
            <a:ext cx="1857375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памяти</a:t>
            </a:r>
          </a:p>
        </p:txBody>
      </p:sp>
      <p:sp>
        <p:nvSpPr>
          <p:cNvPr id="6" name="Овал 5"/>
          <p:cNvSpPr/>
          <p:nvPr/>
        </p:nvSpPr>
        <p:spPr>
          <a:xfrm>
            <a:off x="1571625" y="3429000"/>
            <a:ext cx="1857375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внимания</a:t>
            </a:r>
          </a:p>
        </p:txBody>
      </p:sp>
      <p:sp>
        <p:nvSpPr>
          <p:cNvPr id="7" name="Овал 6"/>
          <p:cNvSpPr/>
          <p:nvPr/>
        </p:nvSpPr>
        <p:spPr>
          <a:xfrm>
            <a:off x="4357688" y="4286250"/>
            <a:ext cx="46037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786188" y="4572000"/>
            <a:ext cx="192881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мышления</a:t>
            </a:r>
          </a:p>
        </p:txBody>
      </p:sp>
      <p:sp>
        <p:nvSpPr>
          <p:cNvPr id="9" name="Овал 8"/>
          <p:cNvSpPr/>
          <p:nvPr/>
        </p:nvSpPr>
        <p:spPr>
          <a:xfrm>
            <a:off x="6572250" y="2143125"/>
            <a:ext cx="178593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моторики</a:t>
            </a:r>
          </a:p>
        </p:txBody>
      </p:sp>
      <p:sp>
        <p:nvSpPr>
          <p:cNvPr id="10" name="Овал 9"/>
          <p:cNvSpPr/>
          <p:nvPr/>
        </p:nvSpPr>
        <p:spPr>
          <a:xfrm>
            <a:off x="5929313" y="3429000"/>
            <a:ext cx="200025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Правильной речи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rot="10800000" flipV="1">
            <a:off x="2500313" y="2214563"/>
            <a:ext cx="1428750" cy="18573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9" idx="2"/>
          </p:cNvCxnSpPr>
          <p:nvPr/>
        </p:nvCxnSpPr>
        <p:spPr>
          <a:xfrm>
            <a:off x="5572125" y="2214563"/>
            <a:ext cx="1000125" cy="3857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 flipV="1">
            <a:off x="2928938" y="2643188"/>
            <a:ext cx="1000125" cy="7858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H="1">
            <a:off x="5393531" y="2536032"/>
            <a:ext cx="1071563" cy="8572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8" idx="0"/>
          </p:cNvCxnSpPr>
          <p:nvPr/>
        </p:nvCxnSpPr>
        <p:spPr>
          <a:xfrm rot="16200000" flipH="1">
            <a:off x="3840163" y="3660775"/>
            <a:ext cx="1785937" cy="365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843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/>
              <a:t>Общее развитие</a:t>
            </a:r>
          </a:p>
        </p:txBody>
      </p:sp>
      <p:pic>
        <p:nvPicPr>
          <p:cNvPr id="18436" name="Picture 5" descr="C:\программы\Картинки\Картинки\Animated\AG00315_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3625" y="2357438"/>
            <a:ext cx="1722438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6" descr="C:\программы\Картинки\Картинки\Animated\AG00326_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0088" y="2000250"/>
            <a:ext cx="277812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7" descr="C:\программы\Картинки\Картинки\Animated\AG00420_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50" y="2079625"/>
            <a:ext cx="2547938" cy="198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8" descr="C:\программы\Картинки\Картинки\Animated\AG00433_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3" y="1327150"/>
            <a:ext cx="1076325" cy="84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9" descr="C:\программы\Картинки\Картинки\Animated\J0076167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38" y="3883025"/>
            <a:ext cx="1571625" cy="20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10" descr="C:\программы\Картинки\Картинки\Animated\j0236382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43063" y="4500563"/>
            <a:ext cx="1357312" cy="127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ДИАГНОСТИКА ГОТОВНОСТИ ОБУЧЕНИЯ </a:t>
            </a:r>
          </a:p>
        </p:txBody>
      </p:sp>
      <p:graphicFrame>
        <p:nvGraphicFramePr>
          <p:cNvPr id="1026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792288"/>
          <a:ext cx="8229600" cy="4141787"/>
        </p:xfrm>
        <a:graphic>
          <a:graphicData uri="http://schemas.openxmlformats.org/presentationml/2006/ole">
            <p:oleObj spid="_x0000_s1026" name="Диаграмма" r:id="rId3" imgW="8686800" imgH="4371975" progId="Excel.Chart.8">
              <p:embed followColorScheme="full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ru-RU" sz="4000" smtClean="0"/>
              <a:t>Трудности в обучении письму</a:t>
            </a:r>
          </a:p>
        </p:txBody>
      </p:sp>
      <p:graphicFrame>
        <p:nvGraphicFramePr>
          <p:cNvPr id="4142" name="Group 46"/>
          <p:cNvGraphicFramePr>
            <a:graphicFrameLocks noGrp="1"/>
          </p:cNvGraphicFramePr>
          <p:nvPr>
            <p:ph idx="1"/>
          </p:nvPr>
        </p:nvGraphicFramePr>
        <p:xfrm>
          <a:off x="357188" y="1285875"/>
          <a:ext cx="8358187" cy="4773296"/>
        </p:xfrm>
        <a:graphic>
          <a:graphicData uri="http://schemas.openxmlformats.org/drawingml/2006/table">
            <a:tbl>
              <a:tblPr/>
              <a:tblGrid>
                <a:gridCol w="428625"/>
                <a:gridCol w="3049587"/>
                <a:gridCol w="4879975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№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Трудности, с которыми сталкиваются ученики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Причины затруднений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6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Плохая каллиграфия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Нарушение гигиенических требований</a:t>
                      </a:r>
                      <a:b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(положение руки, ручки, тетради)</a:t>
                      </a:r>
                      <a:b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Леворукость</a:t>
                      </a:r>
                      <a:b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Плохо развиты мелкие мышцы пальцев</a:t>
                      </a:r>
                      <a:b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Нарушение пространственных представлений и чувства ритма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Расстройство чтения. Не запоминают и путают буквы, трудно соединяют слоги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Слабо развит фонематический слух, зрительная память</a:t>
                      </a:r>
                      <a:b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Нарушение  зрительно- моторных координаций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Пропуск, замены, перестановки букв при  письме, особенно при диктовке вслух, смешение букв, сходных по начертанию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Слабое речевое развитие, недостатки произношения, не сформирован слухо-звуко-буквенный анализ, родовая травма, хроническая болезнь, неправильная артикуляция звуков речи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Ошибки на уровне предложения - не видят конца предложения, не ставят точку, пишут предложение с маленькой буквы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Слабое речевое развитие, неумение удерживать в памяти элементы предложения, слабо развита оперативная память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Медленное  чтение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Недоразвитие фонематического слуха. , слабо развита оперативная память, низкое речевое развитие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6 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Медленный темп работы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Медлительны по природе, неготовность к школе,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Не запоминают правила, стихи, предложения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Неготовность к школе, слабое речевое развитие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Допускают ошибки на правила:  ЧК-ЧН, парные согласные, безударные гласные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Не развита орфографическая зоркость, неготовность к школе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214313" y="142875"/>
            <a:ext cx="8643937" cy="928688"/>
          </a:xfrm>
        </p:spPr>
        <p:txBody>
          <a:bodyPr/>
          <a:lstStyle/>
          <a:p>
            <a:pPr algn="l"/>
            <a:r>
              <a:rPr lang="ru-RU" sz="2800" smtClean="0"/>
              <a:t>Цель: </a:t>
            </a:r>
            <a:r>
              <a:rPr lang="ru-RU" sz="1800" smtClean="0"/>
              <a:t>обеспечить начальный уровень грамотного безошибочного письма у    учащихся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429000" y="928688"/>
            <a:ext cx="16335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/>
              <a:t>Задачи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1563" y="2714625"/>
            <a:ext cx="2214562" cy="9144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</a:rPr>
              <a:t>Развивать полноценное </a:t>
            </a:r>
            <a:r>
              <a:rPr lang="ru-RU" sz="1200" dirty="0" err="1">
                <a:solidFill>
                  <a:schemeClr val="tx1"/>
                </a:solidFill>
              </a:rPr>
              <a:t>разноцелевое</a:t>
            </a:r>
            <a:r>
              <a:rPr lang="ru-RU" sz="1200" dirty="0">
                <a:solidFill>
                  <a:schemeClr val="tx1"/>
                </a:solidFill>
              </a:rPr>
              <a:t> речевое общение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29188" y="2643188"/>
            <a:ext cx="2200275" cy="9144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</a:rPr>
              <a:t>Стимулировать познавательную активность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143250" y="4286250"/>
            <a:ext cx="2143125" cy="9144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</a:rPr>
              <a:t>Формировать учебную, речевую и языковую деятельность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2071688" y="1643063"/>
            <a:ext cx="484187" cy="977900"/>
          </a:xfrm>
          <a:prstGeom prst="downArrow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4000500" y="2214563"/>
            <a:ext cx="484188" cy="1763712"/>
          </a:xfrm>
          <a:prstGeom prst="downArrow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5786438" y="1571625"/>
            <a:ext cx="484187" cy="977900"/>
          </a:xfrm>
          <a:prstGeom prst="downArrow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/>
              <a:t>Дорисуй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8" name="Picture 4" descr="IMG_00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1844675"/>
            <a:ext cx="5580063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285750"/>
            <a:ext cx="8229600" cy="642938"/>
          </a:xfrm>
        </p:spPr>
        <p:txBody>
          <a:bodyPr/>
          <a:lstStyle/>
          <a:p>
            <a:pPr eaLnBrk="1" hangingPunct="1"/>
            <a:r>
              <a:rPr lang="ru-RU" sz="2800" b="1" smtClean="0"/>
              <a:t>Штриховка, построение правильных линий, закрашивание</a:t>
            </a:r>
            <a:r>
              <a:rPr lang="ru-RU" sz="2800" smtClean="0"/>
              <a:t>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72" name="Picture 4" descr="IMG_00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777365">
            <a:off x="366713" y="1322388"/>
            <a:ext cx="3138487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 descr="IMG_00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00081">
            <a:off x="5746750" y="1476375"/>
            <a:ext cx="3165475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 descr="IMG_003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38" y="3429000"/>
            <a:ext cx="1963737" cy="261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 descr="IMG_003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429000"/>
            <a:ext cx="1920875" cy="256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4" descr="IMG_003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6188" y="1785938"/>
            <a:ext cx="1773237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611188" y="0"/>
            <a:ext cx="8229600" cy="1143000"/>
          </a:xfrm>
        </p:spPr>
        <p:txBody>
          <a:bodyPr/>
          <a:lstStyle/>
          <a:p>
            <a:r>
              <a:rPr lang="ru-RU" sz="3200" b="1" smtClean="0"/>
              <a:t>Поделки из природного материала</a:t>
            </a:r>
          </a:p>
        </p:txBody>
      </p:sp>
      <p:pic>
        <p:nvPicPr>
          <p:cNvPr id="4" name="Picture 11" descr="C:\Documents and Settings\user.D28FE8DD6A1C45B\Рабочий стол\фотки Ос\P10308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2842" y="1277318"/>
            <a:ext cx="2905717" cy="1932346"/>
          </a:xfrm>
          <a:effectLst>
            <a:softEdge rad="112500"/>
          </a:effectLst>
        </p:spPr>
      </p:pic>
      <p:pic>
        <p:nvPicPr>
          <p:cNvPr id="5" name="Picture 8" descr="C:\Documents and Settings\user.D28FE8DD6A1C45B\Рабочий стол\фотки Ос\P10308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715" y="1419520"/>
            <a:ext cx="2857447" cy="1897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9" descr="C:\Documents and Settings\user.D28FE8DD6A1C45B\Рабочий стол\фотки Ос\P10308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18619" y="1350351"/>
            <a:ext cx="2720430" cy="18077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Documents and Settings\user.D28FE8DD6A1C45B\Рабочий стол\фотки Ос\P10308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9148" y="3869701"/>
            <a:ext cx="3049751" cy="2025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  <p:pic>
        <p:nvPicPr>
          <p:cNvPr id="8" name="Picture 7" descr="C:\Documents and Settings\user.D28FE8DD6A1C45B\Рабочий стол\фотки Ос\P103085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5279" y="3793808"/>
            <a:ext cx="1899299" cy="2861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C:\Documents and Settings\user.D28FE8DD6A1C45B\Рабочий стол\фотки Ос\P103084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59640" y="3727478"/>
            <a:ext cx="1930119" cy="2906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/>
              <a:t>Работа с бумагой, нитками</a:t>
            </a:r>
          </a:p>
        </p:txBody>
      </p:sp>
      <p:pic>
        <p:nvPicPr>
          <p:cNvPr id="4" name="Picture 3" descr="E:\111111111111111111111111\IMG_00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86063" y="1285875"/>
            <a:ext cx="2286000" cy="1714500"/>
          </a:xfrm>
          <a:noFill/>
        </p:spPr>
      </p:pic>
      <p:pic>
        <p:nvPicPr>
          <p:cNvPr id="5" name="Picture 2" descr="E:\111111111111111111111111\IMG_00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75" y="1285875"/>
            <a:ext cx="15716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Documents and Settings\user.D28FE8DD6A1C45B\Рабочий стол\фотки Ос\P10308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1268413"/>
            <a:ext cx="2278063" cy="170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Documents and Settings\user.D28FE8DD6A1C45B\Рабочий стол\фотки Ос\P103086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88" y="3857625"/>
            <a:ext cx="1138237" cy="171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user.D28FE8DD6A1C45B\Рабочий стол\фотки Ос\P103086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5" y="3857625"/>
            <a:ext cx="1143000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C:\Documents and Settings\user.D28FE8DD6A1C45B\Рабочий стол\фотки Ос\P103084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85938" y="3857625"/>
            <a:ext cx="1138237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2" descr="E:\новый год фото\P103090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43688" y="3429000"/>
            <a:ext cx="1809750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E:\новый год фото\P1030905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43563" y="5000625"/>
            <a:ext cx="194310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E:\новый год фото\P103090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0" y="3429000"/>
            <a:ext cx="1835150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/>
              <a:t>Списывание, деление слова на слоги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44" name="Picture 4" descr="IMG_00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143125"/>
            <a:ext cx="41402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IMG_00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143125"/>
            <a:ext cx="4117975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273</Words>
  <Application>Microsoft Office PowerPoint</Application>
  <PresentationFormat>Экран (4:3)</PresentationFormat>
  <Paragraphs>65</Paragraphs>
  <Slides>17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Times New Roman</vt:lpstr>
      <vt:lpstr>Оформление по умолчанию</vt:lpstr>
      <vt:lpstr>Диаграмма Microsoft Office Excel</vt:lpstr>
      <vt:lpstr>«Трудности в обучении письму»</vt:lpstr>
      <vt:lpstr>ДИАГНОСТИКА ГОТОВНОСТИ ОБУЧЕНИЯ </vt:lpstr>
      <vt:lpstr>Трудности в обучении письму</vt:lpstr>
      <vt:lpstr>Цель: обеспечить начальный уровень грамотного безошибочного письма у    учащихся</vt:lpstr>
      <vt:lpstr>Дорисуй</vt:lpstr>
      <vt:lpstr>Штриховка, построение правильных линий, закрашивание </vt:lpstr>
      <vt:lpstr>Поделки из природного материала</vt:lpstr>
      <vt:lpstr>Работа с бумагой, нитками</vt:lpstr>
      <vt:lpstr>Списывание, деление слова на слоги</vt:lpstr>
      <vt:lpstr>Литературное чтение</vt:lpstr>
      <vt:lpstr>Составление рассказа</vt:lpstr>
      <vt:lpstr>Необъяснимый пропуск букв</vt:lpstr>
      <vt:lpstr>Слог – основная единица</vt:lpstr>
      <vt:lpstr>Подбор прилагательных</vt:lpstr>
      <vt:lpstr>Работа над словом</vt:lpstr>
      <vt:lpstr>Наши результаты:</vt:lpstr>
      <vt:lpstr>Общее развитие</vt:lpstr>
    </vt:vector>
  </TitlesOfParts>
  <Company>интернат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ученик</dc:creator>
  <cp:lastModifiedBy>Никита</cp:lastModifiedBy>
  <cp:revision>21</cp:revision>
  <dcterms:created xsi:type="dcterms:W3CDTF">2010-03-25T09:50:36Z</dcterms:created>
  <dcterms:modified xsi:type="dcterms:W3CDTF">2010-07-14T06:01:50Z</dcterms:modified>
</cp:coreProperties>
</file>