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85" r:id="rId2"/>
    <p:sldId id="256" r:id="rId3"/>
    <p:sldId id="277" r:id="rId4"/>
    <p:sldId id="278" r:id="rId5"/>
    <p:sldId id="258" r:id="rId6"/>
    <p:sldId id="257" r:id="rId7"/>
    <p:sldId id="259" r:id="rId8"/>
    <p:sldId id="282" r:id="rId9"/>
    <p:sldId id="260" r:id="rId10"/>
    <p:sldId id="261" r:id="rId11"/>
    <p:sldId id="262" r:id="rId12"/>
    <p:sldId id="265" r:id="rId13"/>
    <p:sldId id="266" r:id="rId14"/>
    <p:sldId id="274" r:id="rId15"/>
    <p:sldId id="267" r:id="rId16"/>
    <p:sldId id="268" r:id="rId17"/>
    <p:sldId id="270" r:id="rId18"/>
    <p:sldId id="271" r:id="rId19"/>
    <p:sldId id="273" r:id="rId20"/>
    <p:sldId id="276" r:id="rId21"/>
    <p:sldId id="275" r:id="rId22"/>
    <p:sldId id="264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snapVertSplitter="1" vertBarState="minimized" horzBarState="maximized">
    <p:restoredLeft sz="15620"/>
    <p:restoredTop sz="94303" autoAdjust="0"/>
  </p:normalViewPr>
  <p:slideViewPr>
    <p:cSldViewPr>
      <p:cViewPr varScale="1">
        <p:scale>
          <a:sx n="83" d="100"/>
          <a:sy n="83" d="100"/>
        </p:scale>
        <p:origin x="-7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D06063D1-7F76-4C04-AF68-FC8D39FA6E4C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0FF6A97A-5C46-4C98-8A2B-4C983BF9BA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ADCA56D-91F7-45F2-A046-6BC31913231C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EA347A9-5FED-4C3B-B54B-6AC403A418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7134E6-8250-41E3-B818-15176DEA97F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651AD8-3AB5-4E0C-98DC-F9BE138FD178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3F8CF0B-6194-4FC9-AD70-D3ACBF06CE5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E82CEDB-BDB6-466F-9B88-7B6298DB08C7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F8B35A4-B968-450A-AB6F-BEC216F3D37E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0A7B092-6C9C-48DC-9373-C263FA7709B3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0074B95-E762-41A3-99ED-386B2E6F9F8D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98BBF7-5B87-430C-9DDB-30C4A644F41A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2F8597B-EB29-4638-A0A5-AAAFD3F9E6EA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D588D-8023-45B7-8478-FB229085ECED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E798DA-F8CE-4083-BA77-23D04FCB2ECA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D54F1B-55CF-4614-A820-32B9E326CF41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382181-D50D-4D2E-AD61-D72C26D5498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884BA-68EA-485F-8BD3-4BED5259335E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5AC598-F7CA-4039-8093-14B947819348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FDE4C8-71FA-4957-9DF9-56FC3462793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F5AD80B-D088-4906-812A-A490D3A01FB3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F90CCD2-1338-4117-AFFA-864CF96DAF03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252D855-D7E9-434D-9C62-54648DD8639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3A59D3-2B1B-4686-AEFB-B91D0B3A42CA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1ACCE3-D00C-42AD-97F1-A4F55DE8836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089A7-CE76-4423-98CC-278E0A412C6B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EE5F5-AD9A-4753-B455-60F2F804EA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160CC-0968-421F-9EB7-727CFF1AB03C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DFD32-27C8-4E6A-97C5-682E3BF49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F34AA-726C-4260-BB90-9A0383081524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23D01-6248-48F0-8D53-FE8B04306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F3C89-A0FD-4475-8842-F02513879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EA89E-3BCE-4D39-9E26-5A7DFFC10D8E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E4A05-9E39-4F6A-95FE-735D9DE63B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06403-7CAF-4261-BDAE-42ED9A52DFC5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A6279-3EC6-4841-B4A8-D5545FAAF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7180A-B96F-4F65-81B5-85F87B322876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F44E3-57BB-4AA9-A964-D1046773D1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18FAB-2273-44CE-AD39-ED0AC8D16719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CC894-87EA-4D93-8B74-18F1CD1869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2B7CB-D84B-4FC2-8CCE-B0B189658682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FC069-D85E-411C-A4E8-A856420682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F12E0-FBA1-4F00-BAE9-04DD1ED49AB5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CAC9E-DC6A-4564-B112-B325FD1205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8061F-E05D-4DE3-85FF-4FC7E7F13177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3CFBB-78CE-4AF3-88CA-627E6B6907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B17EB-F702-4A85-AEBD-F0E68E92E0D4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8B93F-83FC-4583-81AC-D1D97F727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09273DB-D680-4107-8756-AD4E91F08711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EE8339-1434-4BD8-971C-5E42AD6FC7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0" r:id="rId4"/>
    <p:sldLayoutId id="2147483806" r:id="rId5"/>
    <p:sldLayoutId id="2147483801" r:id="rId6"/>
    <p:sldLayoutId id="2147483807" r:id="rId7"/>
    <p:sldLayoutId id="2147483808" r:id="rId8"/>
    <p:sldLayoutId id="2147483809" r:id="rId9"/>
    <p:sldLayoutId id="2147483802" r:id="rId10"/>
    <p:sldLayoutId id="2147483810" r:id="rId11"/>
    <p:sldLayoutId id="214748381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8245" y="2146511"/>
            <a:ext cx="8458201" cy="140804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Презентация проекта</a:t>
            </a:r>
            <a:br>
              <a:rPr lang="ru-RU" dirty="0" smtClean="0"/>
            </a:br>
            <a:r>
              <a:rPr lang="ru-RU" dirty="0" smtClean="0"/>
              <a:t> «подари книге вторую жизнь»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выполнили: </a:t>
            </a:r>
            <a:r>
              <a:rPr lang="ru-RU" dirty="0" err="1" smtClean="0"/>
              <a:t>мещерякова</a:t>
            </a:r>
            <a:r>
              <a:rPr lang="ru-RU" dirty="0" smtClean="0"/>
              <a:t> л.м.</a:t>
            </a:r>
            <a:br>
              <a:rPr lang="ru-RU" dirty="0" smtClean="0"/>
            </a:br>
            <a:r>
              <a:rPr lang="ru-RU" dirty="0" smtClean="0"/>
              <a:t>                          Безуглова н. о.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3" y="857250"/>
            <a:ext cx="8458200" cy="9144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ГООУ санаторного типа для детей, нуждающихся в длительном лечении -  санаторная школа-интернат г.Петровска Саратовской области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3" descr="6907a348a897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6350" y="428625"/>
            <a:ext cx="405765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B050"/>
                </a:solidFill>
              </a:rPr>
              <a:t>Участники проекта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048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Учащиеся  5 класса ГООУ санаторной школы-интерната</a:t>
            </a:r>
            <a:endParaRPr lang="ru-RU" smtClean="0">
              <a:latin typeface="Arial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mtClean="0">
              <a:latin typeface="Arial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mtClean="0">
              <a:latin typeface="Arial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hlink"/>
                </a:solidFill>
                <a:latin typeface="Arial" charset="0"/>
              </a:rPr>
              <a:t>Руководители проекта: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Arial" charset="0"/>
              </a:rPr>
              <a:t>Мещерякова Л. М.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Arial" charset="0"/>
              </a:rPr>
              <a:t>Безуглова Н. 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B050"/>
                </a:solidFill>
              </a:rPr>
              <a:t>Этапы реализации проекта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Познакомиться с историей возникновения книг;</a:t>
            </a:r>
          </a:p>
          <a:p>
            <a:pPr eaLnBrk="1" hangingPunct="1"/>
            <a:r>
              <a:rPr lang="ru-RU" smtClean="0"/>
              <a:t> Проведение экскурсии в ЦДБ;</a:t>
            </a:r>
          </a:p>
          <a:p>
            <a:pPr eaLnBrk="1" hangingPunct="1"/>
            <a:r>
              <a:rPr lang="ru-RU" smtClean="0"/>
              <a:t> Помощь «больным» книгам школьной библиотеки;</a:t>
            </a:r>
          </a:p>
          <a:p>
            <a:pPr eaLnBrk="1" hangingPunct="1"/>
            <a:r>
              <a:rPr lang="ru-RU" smtClean="0"/>
              <a:t>Познакомить младших учащихся с правилами пользования книгой;</a:t>
            </a:r>
          </a:p>
          <a:p>
            <a:pPr eaLnBrk="1" hangingPunct="1"/>
            <a:r>
              <a:rPr lang="ru-RU" smtClean="0"/>
              <a:t> Акция «Подари библиотеке новую книгу»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4" descr="0205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0"/>
            <a:ext cx="3286125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Рисунок 3" descr="1223826532_egyptianpapyrus[1]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0" y="2781300"/>
            <a:ext cx="47625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2" descr="C:\Documents and Settings\учитель\Рабочий стол\проект\DSC02929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5522913" cy="43402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500570"/>
            <a:ext cx="8686800" cy="1614478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B050"/>
                </a:solidFill>
              </a:rPr>
              <a:t>Знакомство с историей возникновения книги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0000"/>
                </a:solidFill>
              </a:rPr>
              <a:t>Проведение экскурсии в </a:t>
            </a:r>
            <a:r>
              <a:rPr lang="ru-RU" dirty="0" err="1" smtClean="0">
                <a:solidFill>
                  <a:srgbClr val="FF0000"/>
                </a:solidFill>
              </a:rPr>
              <a:t>цДб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357188" y="1428750"/>
            <a:ext cx="8634412" cy="4651375"/>
          </a:xfrm>
        </p:spPr>
        <p:txBody>
          <a:bodyPr/>
          <a:lstStyle/>
          <a:p>
            <a:pPr eaLnBrk="1" hangingPunct="1"/>
            <a:r>
              <a:rPr lang="ru-RU" smtClean="0"/>
              <a:t>Обзорная экскурсия по залам библиотеки и беседа «Люби и береги книгу»</a:t>
            </a:r>
          </a:p>
          <a:p>
            <a:pPr eaLnBrk="1" hangingPunct="1"/>
            <a:endParaRPr lang="ru-RU" smtClean="0"/>
          </a:p>
        </p:txBody>
      </p:sp>
      <p:pic>
        <p:nvPicPr>
          <p:cNvPr id="23556" name="Рисунок 4" descr="DSC0273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125" y="2643188"/>
            <a:ext cx="36195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Рисунок 5" descr="DSC0273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9350" y="2713038"/>
            <a:ext cx="32543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285728"/>
            <a:ext cx="6484277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i="1" u="sng" dirty="0">
                <a:solidFill>
                  <a:srgbClr val="FF0000"/>
                </a:solidFill>
              </a:rPr>
              <a:t>«По страницам любимых сказок»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4580" name="Picture 2" descr="C:\Documents and Settings\user\Рабочий стол\Новая папка (2)\DSC0307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00188" y="2214563"/>
            <a:ext cx="6034087" cy="4429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pic>
        <p:nvPicPr>
          <p:cNvPr id="25603" name="Содержимое 3" descr="DSC02893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30363" y="1554163"/>
            <a:ext cx="6035675" cy="4525962"/>
          </a:xfrm>
        </p:spPr>
      </p:pic>
      <p:sp>
        <p:nvSpPr>
          <p:cNvPr id="4" name="Прямоугольник 3"/>
          <p:cNvSpPr/>
          <p:nvPr/>
        </p:nvSpPr>
        <p:spPr>
          <a:xfrm>
            <a:off x="1285852" y="571480"/>
            <a:ext cx="6520351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Помощь больным книгам школьной библиотеки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err="1" smtClean="0">
                <a:solidFill>
                  <a:srgbClr val="FF0000"/>
                </a:solidFill>
              </a:rPr>
              <a:t>Книжкина</a:t>
            </a:r>
            <a:r>
              <a:rPr lang="ru-RU" dirty="0" smtClean="0">
                <a:solidFill>
                  <a:srgbClr val="FF0000"/>
                </a:solidFill>
              </a:rPr>
              <a:t> больница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6627" name="Содержимое 3" descr="DSC02896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572125" y="1214438"/>
            <a:ext cx="3298825" cy="3592512"/>
          </a:xfrm>
        </p:spPr>
      </p:pic>
      <p:pic>
        <p:nvPicPr>
          <p:cNvPr id="26628" name="Рисунок 3" descr="DSC0290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3429000"/>
            <a:ext cx="2928937" cy="278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Содержимое 3" descr="DSC02897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75" y="3571875"/>
            <a:ext cx="3643313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Рисунок 4" descr="DSC02898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85938" y="1143000"/>
            <a:ext cx="3357562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pic>
        <p:nvPicPr>
          <p:cNvPr id="27651" name="Содержимое 3" descr="DSC02894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714500" y="1500188"/>
            <a:ext cx="6034088" cy="4525962"/>
          </a:xfrm>
        </p:spPr>
      </p:pic>
      <p:sp>
        <p:nvSpPr>
          <p:cNvPr id="5" name="Прямоугольник 4"/>
          <p:cNvSpPr/>
          <p:nvPr/>
        </p:nvSpPr>
        <p:spPr>
          <a:xfrm>
            <a:off x="1142976" y="357166"/>
            <a:ext cx="71438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Книги как новые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28675" name="Содержимое 3" descr="DSC02963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85750" y="1285875"/>
            <a:ext cx="3143250" cy="3643313"/>
          </a:xfrm>
        </p:spPr>
      </p:pic>
      <p:sp>
        <p:nvSpPr>
          <p:cNvPr id="7" name="Прямоугольник 6"/>
          <p:cNvSpPr/>
          <p:nvPr/>
        </p:nvSpPr>
        <p:spPr>
          <a:xfrm>
            <a:off x="1285852" y="142852"/>
            <a:ext cx="678661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Беседа с первоклассниками «Книга  - наш лучший  друг»</a:t>
            </a:r>
          </a:p>
        </p:txBody>
      </p:sp>
      <p:pic>
        <p:nvPicPr>
          <p:cNvPr id="28677" name="Содержимое 3" descr="DSC0296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1428750"/>
            <a:ext cx="41433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Рисунок 7" descr="DSC02964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38" y="3214688"/>
            <a:ext cx="25717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4" name="Содержимое 3" descr="DSC02966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28596" y="214290"/>
            <a:ext cx="8215370" cy="6500858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428728" y="3786190"/>
            <a:ext cx="6786610" cy="175432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</a:t>
            </a:r>
            <a:r>
              <a:rPr lang="ru-RU" sz="5400" b="1" dirty="0" err="1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Айболиты</a:t>
            </a:r>
            <a:r>
              <a:rPr lang="ru-RU" sz="54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для первоклассников»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3" descr="kniga_580_0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7825"/>
            <a:ext cx="91440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850" y="558781"/>
            <a:ext cx="8458200" cy="122237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92D050"/>
                </a:solidFill>
              </a:rPr>
              <a:t>«Подари книге вторую жизнь»</a:t>
            </a:r>
            <a:endParaRPr lang="ru-RU" sz="88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FF0000"/>
                </a:solidFill>
              </a:rPr>
              <a:t>Памятка для учащихся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>
          <a:xfrm>
            <a:off x="357188" y="1554163"/>
            <a:ext cx="8634412" cy="27320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1200" smtClean="0"/>
              <a:t>                 	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1200" b="1" i="1" smtClean="0">
                <a:solidFill>
                  <a:srgbClr val="00B050"/>
                </a:solidFill>
              </a:rPr>
              <a:t>«</a:t>
            </a:r>
            <a:r>
              <a:rPr lang="ru-RU" sz="2000" b="1" i="1" smtClean="0">
                <a:solidFill>
                  <a:srgbClr val="00B050"/>
                </a:solidFill>
              </a:rPr>
              <a:t>ЛЮБИ И БЕРЕГИ КНИГУ»</a:t>
            </a:r>
            <a:endParaRPr lang="ru-RU" sz="2000" smtClean="0">
              <a:solidFill>
                <a:srgbClr val="00B05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z="1200" b="1" u="sng" smtClean="0"/>
              <a:t>Дорогой юный читатель!</a:t>
            </a:r>
            <a:endParaRPr lang="ru-RU" sz="1200" smtClean="0"/>
          </a:p>
          <a:p>
            <a:pPr algn="just" eaLnBrk="1" hangingPunct="1">
              <a:buFont typeface="Wingdings 2" pitchFamily="18" charset="2"/>
              <a:buNone/>
            </a:pPr>
            <a:r>
              <a:rPr lang="ru-RU" sz="1200" b="1" i="1" smtClean="0"/>
              <a:t>У книг срок жизни может быть разным: совсем коротким и практически бесконечным. И эта книжкина жизнь зависит от тебя,</a:t>
            </a:r>
            <a:endParaRPr lang="ru-RU" sz="1200" smtClean="0"/>
          </a:p>
          <a:p>
            <a:pPr algn="just" eaLnBrk="1" hangingPunct="1">
              <a:buFont typeface="Wingdings 2" pitchFamily="18" charset="2"/>
              <a:buNone/>
            </a:pPr>
            <a:r>
              <a:rPr lang="ru-RU" sz="1200" b="1" i="1" smtClean="0"/>
              <a:t>от твоего бережного отношения к ней. От того, соблюдаешь ли ты правила чтения, твои  любимые книги будут радовать тебя долго-долго.                                       </a:t>
            </a:r>
            <a:endParaRPr lang="ru-RU" sz="1200" smtClean="0"/>
          </a:p>
          <a:p>
            <a:pPr algn="ctr" eaLnBrk="1" hangingPunct="1">
              <a:buFont typeface="Wingdings 2" pitchFamily="18" charset="2"/>
              <a:buNone/>
            </a:pPr>
            <a:r>
              <a:rPr lang="ru-RU" sz="1200" b="1" i="1" u="sng" smtClean="0">
                <a:solidFill>
                  <a:srgbClr val="FF0000"/>
                </a:solidFill>
              </a:rPr>
              <a:t>Правила  чтения и обращения с книгой</a:t>
            </a:r>
            <a:endParaRPr lang="ru-RU" sz="1200" smtClean="0">
              <a:solidFill>
                <a:srgbClr val="FF0000"/>
              </a:solidFill>
            </a:endParaRPr>
          </a:p>
          <a:p>
            <a:pPr eaLnBrk="1" hangingPunct="1"/>
            <a:r>
              <a:rPr lang="ru-RU" sz="1200" b="1" i="1" smtClean="0">
                <a:solidFill>
                  <a:srgbClr val="0070C0"/>
                </a:solidFill>
              </a:rPr>
              <a:t>1. Не берите книги грязными и мокрыми руками.</a:t>
            </a:r>
            <a:endParaRPr lang="ru-RU" sz="1200" smtClean="0">
              <a:solidFill>
                <a:srgbClr val="0070C0"/>
              </a:solidFill>
            </a:endParaRPr>
          </a:p>
          <a:p>
            <a:pPr eaLnBrk="1" hangingPunct="1"/>
            <a:r>
              <a:rPr lang="ru-RU" sz="1200" b="1" i="1" smtClean="0">
                <a:solidFill>
                  <a:srgbClr val="0070C0"/>
                </a:solidFill>
              </a:rPr>
              <a:t>2. Читайте, сидя за удобным столом.</a:t>
            </a:r>
            <a:endParaRPr lang="ru-RU" sz="1200" smtClean="0">
              <a:solidFill>
                <a:srgbClr val="0070C0"/>
              </a:solidFill>
            </a:endParaRPr>
          </a:p>
          <a:p>
            <a:pPr eaLnBrk="1" hangingPunct="1"/>
            <a:r>
              <a:rPr lang="ru-RU" sz="1200" b="1" i="1" smtClean="0">
                <a:solidFill>
                  <a:srgbClr val="0070C0"/>
                </a:solidFill>
              </a:rPr>
              <a:t>3. Держите книгу не ближе 30-40 см от глаз, с наклоном 45°.</a:t>
            </a:r>
            <a:endParaRPr lang="ru-RU" sz="1200" smtClean="0">
              <a:solidFill>
                <a:srgbClr val="0070C0"/>
              </a:solidFill>
            </a:endParaRPr>
          </a:p>
          <a:p>
            <a:pPr eaLnBrk="1" hangingPunct="1"/>
            <a:r>
              <a:rPr lang="ru-RU" sz="1200" b="1" i="1" smtClean="0">
                <a:solidFill>
                  <a:srgbClr val="0070C0"/>
                </a:solidFill>
              </a:rPr>
              <a:t>4. Не делайте пометок в книге ручкой или карандашом. Пользуйтесь закладкой.</a:t>
            </a:r>
            <a:endParaRPr lang="ru-RU" sz="1200" smtClean="0">
              <a:solidFill>
                <a:srgbClr val="0070C0"/>
              </a:solidFill>
            </a:endParaRPr>
          </a:p>
          <a:p>
            <a:pPr eaLnBrk="1" hangingPunct="1"/>
            <a:r>
              <a:rPr lang="ru-RU" sz="1200" b="1" i="1" smtClean="0">
                <a:solidFill>
                  <a:srgbClr val="0070C0"/>
                </a:solidFill>
              </a:rPr>
              <a:t>5. Следите, чтобы освещение падало с левой стороны, и было достаточным. </a:t>
            </a:r>
            <a:endParaRPr lang="ru-RU" sz="1200" smtClean="0">
              <a:solidFill>
                <a:srgbClr val="0070C0"/>
              </a:solidFill>
            </a:endParaRPr>
          </a:p>
          <a:p>
            <a:pPr eaLnBrk="1" hangingPunct="1"/>
            <a:r>
              <a:rPr lang="ru-RU" sz="1200" b="1" i="1" smtClean="0">
                <a:solidFill>
                  <a:srgbClr val="0070C0"/>
                </a:solidFill>
              </a:rPr>
              <a:t>6. Не читайте на ходу и при движении транспорта.</a:t>
            </a:r>
            <a:endParaRPr lang="ru-RU" sz="1200" smtClean="0">
              <a:solidFill>
                <a:srgbClr val="0070C0"/>
              </a:solidFill>
            </a:endParaRPr>
          </a:p>
          <a:p>
            <a:pPr eaLnBrk="1" hangingPunct="1"/>
            <a:r>
              <a:rPr lang="ru-RU" sz="1200" b="1" i="1" smtClean="0">
                <a:solidFill>
                  <a:srgbClr val="0070C0"/>
                </a:solidFill>
              </a:rPr>
              <a:t>7. Не читайте до усталости. Через 20-30 минут делайте перерыв в чтении.</a:t>
            </a:r>
            <a:endParaRPr lang="ru-RU" sz="1200" smtClean="0">
              <a:solidFill>
                <a:srgbClr val="0070C0"/>
              </a:solidFill>
            </a:endParaRPr>
          </a:p>
          <a:p>
            <a:pPr eaLnBrk="1" hangingPunct="1"/>
            <a:r>
              <a:rPr lang="ru-RU" sz="1200" b="1" i="1" smtClean="0">
                <a:solidFill>
                  <a:srgbClr val="0070C0"/>
                </a:solidFill>
              </a:rPr>
              <a:t>8. Храните книги в закрытых полках.</a:t>
            </a:r>
            <a:endParaRPr lang="ru-RU" sz="1200" smtClean="0">
              <a:solidFill>
                <a:srgbClr val="0070C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sz="1200" b="1" u="sng" smtClean="0">
                <a:solidFill>
                  <a:srgbClr val="0070C0"/>
                </a:solidFill>
              </a:rPr>
              <a:t>ОБРАЩАЙСЯ С КНИГАМИ УМЕЛО И БЕРЕЖНО! </a:t>
            </a:r>
            <a:endParaRPr lang="ru-RU" sz="1200" b="1" smtClean="0">
              <a:solidFill>
                <a:srgbClr val="0070C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sz="1200" b="1" u="sng" smtClean="0">
                <a:solidFill>
                  <a:srgbClr val="0070C0"/>
                </a:solidFill>
              </a:rPr>
              <a:t>ПРОДЛИ ЖИЗНЬ КНИГЕ!</a:t>
            </a:r>
            <a:endParaRPr lang="ru-RU" sz="1200" b="1" smtClean="0">
              <a:solidFill>
                <a:srgbClr val="0070C0"/>
              </a:solidFill>
            </a:endParaRP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31747" name="Содержимое 3" descr="DSC03008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714875" y="428625"/>
            <a:ext cx="4429125" cy="3429000"/>
          </a:xfrm>
        </p:spPr>
      </p:pic>
      <p:pic>
        <p:nvPicPr>
          <p:cNvPr id="31748" name="Рисунок 4" descr="DSC03009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5" y="1143000"/>
            <a:ext cx="4214813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Рисунок 6" descr="DSC03006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3214688"/>
            <a:ext cx="437832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4272677"/>
            <a:ext cx="5984211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Подарок школьной библиотеке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B050"/>
                </a:solidFill>
              </a:rPr>
              <a:t>Итоги проекта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Подарок школьной библиотеке – новая книга;</a:t>
            </a:r>
          </a:p>
          <a:p>
            <a:pPr eaLnBrk="1" hangingPunct="1"/>
            <a:r>
              <a:rPr lang="ru-RU" smtClean="0"/>
              <a:t>«Вылеченные» книжки;</a:t>
            </a:r>
            <a:endParaRPr lang="ru-RU" smtClean="0">
              <a:latin typeface="Arial" charset="0"/>
            </a:endParaRPr>
          </a:p>
          <a:p>
            <a:pPr eaLnBrk="1" hangingPunct="1"/>
            <a:r>
              <a:rPr lang="ru-RU" smtClean="0"/>
              <a:t> «Мы – читатели библиотек нашего города»;</a:t>
            </a:r>
          </a:p>
          <a:p>
            <a:pPr eaLnBrk="1" hangingPunct="1"/>
            <a:r>
              <a:rPr lang="ru-RU" smtClean="0"/>
              <a:t>Получение положительных эмоций во время выполнения данного проекта</a:t>
            </a:r>
            <a:r>
              <a:rPr lang="ru-RU" smtClean="0">
                <a:latin typeface="Arial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smtClean="0"/>
              <a:t>  «Кто много читает, тот много и знает», – говорит народная пословица.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smtClean="0"/>
              <a:t>Великий русский писатель М. Горький писал: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smtClean="0"/>
              <a:t>«Когда у меня в руках новая книга, я чувствую, что в мою жизнь вошло что-то живое, говорящее, чудесное…»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smtClean="0"/>
              <a:t>Чтобы знать и понимать все то, что в книге написано, надо читать вдумчиво, не спеша, не пропуская страниц.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smtClean="0"/>
              <a:t>Книги надо беречь!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071563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Книга – наш лучший друг!</a:t>
            </a:r>
            <a:br>
              <a:rPr lang="ru-RU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Читай и </a:t>
            </a:r>
            <a:br>
              <a:rPr lang="ru-RU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береги книги!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rgbClr val="FF0000"/>
                </a:solidFill>
              </a:rPr>
              <a:t>Прогнозиремые</a:t>
            </a:r>
            <a:r>
              <a:rPr lang="ru-RU" dirty="0" smtClean="0">
                <a:solidFill>
                  <a:srgbClr val="FF0000"/>
                </a:solidFill>
              </a:rPr>
              <a:t> результаты: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Умение пользоваться книгой, как источником знаний.</a:t>
            </a:r>
          </a:p>
          <a:p>
            <a:pPr eaLnBrk="1" hangingPunct="1"/>
            <a:r>
              <a:rPr lang="ru-RU" smtClean="0"/>
              <a:t> Воспитание у учащихся бережного отношения к книге</a:t>
            </a:r>
            <a:r>
              <a:rPr lang="ru-RU" smtClean="0">
                <a:latin typeface="Arial" charset="0"/>
              </a:rPr>
              <a:t>.</a:t>
            </a:r>
          </a:p>
        </p:txBody>
      </p:sp>
      <p:sp>
        <p:nvSpPr>
          <p:cNvPr id="1536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Сплочение классного коллектива через совместную трудовую деятельность</a:t>
            </a:r>
            <a:r>
              <a:rPr lang="ru-RU" smtClean="0">
                <a:latin typeface="Arial" charset="0"/>
              </a:rPr>
              <a:t>.</a:t>
            </a:r>
          </a:p>
        </p:txBody>
      </p:sp>
      <p:pic>
        <p:nvPicPr>
          <p:cNvPr id="15365" name="Рисунок 4" descr="20061128071151BDSC_2105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3527425"/>
            <a:ext cx="3786188" cy="25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3" descr="141201_1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371475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7772400" cy="19288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B050"/>
                </a:solidFill>
              </a:rPr>
              <a:t>Цели и задачи проекта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1638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50" y="1571625"/>
            <a:ext cx="5929313" cy="3429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700" smtClean="0">
                <a:solidFill>
                  <a:srgbClr val="FF0000"/>
                </a:solidFill>
              </a:rPr>
              <a:t> </a:t>
            </a:r>
            <a:r>
              <a:rPr lang="ru-RU" sz="2900" b="1" smtClean="0">
                <a:solidFill>
                  <a:srgbClr val="FF0000"/>
                </a:solidFill>
              </a:rPr>
              <a:t>Воспитание бережного отношения к книге;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900" b="1" smtClean="0">
                <a:solidFill>
                  <a:srgbClr val="FF0000"/>
                </a:solidFill>
              </a:rPr>
              <a:t>Стать  «айболитом» для книжек школьной библиотеки;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900" b="1" smtClean="0">
                <a:solidFill>
                  <a:srgbClr val="FF0000"/>
                </a:solidFill>
              </a:rPr>
              <a:t> Развитие интереса к чтению и расширение кругозора детей;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900" b="1" smtClean="0">
                <a:solidFill>
                  <a:srgbClr val="FF0000"/>
                </a:solidFill>
              </a:rPr>
              <a:t> Сплочение классного коллектива</a:t>
            </a:r>
            <a:r>
              <a:rPr lang="ru-RU" sz="2900" b="1" smtClean="0">
                <a:solidFill>
                  <a:srgbClr val="FF0000"/>
                </a:solidFill>
                <a:latin typeface="Arial" charset="0"/>
              </a:rPr>
              <a:t>.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Char char="•"/>
            </a:pPr>
            <a:endParaRPr lang="ru-RU" sz="1700" smtClean="0">
              <a:solidFill>
                <a:srgbClr val="FF0000"/>
              </a:solidFill>
            </a:endParaRPr>
          </a:p>
          <a:p>
            <a:pPr algn="just" eaLnBrk="1" hangingPunct="1">
              <a:lnSpc>
                <a:spcPct val="80000"/>
              </a:lnSpc>
              <a:buFont typeface="Arial" charset="0"/>
              <a:buChar char="•"/>
            </a:pPr>
            <a:endParaRPr lang="ru-RU" sz="17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Содержание проекта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smtClean="0"/>
              <a:t>Приняв участие в проекте  «Подари книге вторую жизнь», узнаем:  </a:t>
            </a:r>
          </a:p>
          <a:p>
            <a:pPr eaLnBrk="1" hangingPunct="1"/>
            <a:r>
              <a:rPr lang="ru-RU" smtClean="0"/>
              <a:t> Как пользоваться книгой?</a:t>
            </a:r>
          </a:p>
          <a:p>
            <a:pPr eaLnBrk="1" hangingPunct="1"/>
            <a:r>
              <a:rPr lang="ru-RU" smtClean="0"/>
              <a:t> Сколько читателей в нашем классе?</a:t>
            </a:r>
          </a:p>
          <a:p>
            <a:pPr eaLnBrk="1" hangingPunct="1"/>
            <a:r>
              <a:rPr lang="ru-RU" smtClean="0"/>
              <a:t> Что любят читать наши одноклассники?</a:t>
            </a:r>
          </a:p>
          <a:p>
            <a:pPr eaLnBrk="1" hangingPunct="1"/>
            <a:r>
              <a:rPr lang="ru-RU" smtClean="0"/>
              <a:t>Как «вылечить» книгу?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0000"/>
                </a:solidFill>
              </a:rPr>
              <a:t>Механизм выполнения проекта и Соисполнители: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Помощь воспитателя и классного руководителя</a:t>
            </a:r>
          </a:p>
          <a:p>
            <a:pPr eaLnBrk="1" hangingPunct="1"/>
            <a:r>
              <a:rPr lang="ru-RU" smtClean="0"/>
              <a:t>Взаимодействие со   школьным библиотекарем Колосовой С. А.</a:t>
            </a:r>
          </a:p>
          <a:p>
            <a:pPr eaLnBrk="1" hangingPunct="1"/>
            <a:r>
              <a:rPr lang="ru-RU" smtClean="0"/>
              <a:t>Связь с библиотеками города</a:t>
            </a:r>
          </a:p>
          <a:p>
            <a:pPr eaLnBrk="1" hangingPunct="1"/>
            <a:r>
              <a:rPr lang="ru-RU" smtClean="0"/>
              <a:t>Привлечение учащихся младших классов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 descr="9f95f3267688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2786063"/>
            <a:ext cx="4357687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7030A0"/>
                </a:solidFill>
              </a:rPr>
              <a:t>Сроки реализации проекта, координаторы проекта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9460" name="Содержимое 2"/>
          <p:cNvSpPr>
            <a:spLocks noGrp="1"/>
          </p:cNvSpPr>
          <p:nvPr>
            <p:ph idx="1"/>
          </p:nvPr>
        </p:nvSpPr>
        <p:spPr>
          <a:xfrm>
            <a:off x="214313" y="1500188"/>
            <a:ext cx="8686800" cy="4525962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mtClean="0"/>
              <a:t>2010 год, </a:t>
            </a:r>
            <a:r>
              <a:rPr lang="en-US" smtClean="0"/>
              <a:t>III</a:t>
            </a:r>
            <a:r>
              <a:rPr lang="ru-RU" smtClean="0"/>
              <a:t> четверть</a:t>
            </a:r>
          </a:p>
          <a:p>
            <a:pPr eaLnBrk="1" hangingPunct="1"/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    Учащиеся 5 класса: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ответственные</a:t>
            </a:r>
          </a:p>
          <a:p>
            <a:pPr eaLnBrk="1" hangingPunct="1"/>
            <a:r>
              <a:rPr lang="ru-RU" smtClean="0"/>
              <a:t> Акулинина Елизавета</a:t>
            </a:r>
          </a:p>
          <a:p>
            <a:pPr eaLnBrk="1" hangingPunct="1"/>
            <a:r>
              <a:rPr lang="ru-RU" smtClean="0"/>
              <a:t>Демидов Илья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дари книге вторую жизнь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подари книге вторую жизнь</Template>
  <TotalTime>271</TotalTime>
  <Words>429</Words>
  <Application>Microsoft Office PowerPoint</Application>
  <PresentationFormat>Экран (4:3)</PresentationFormat>
  <Paragraphs>102</Paragraphs>
  <Slides>22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Franklin Gothic Medium</vt:lpstr>
      <vt:lpstr>Franklin Gothic Book</vt:lpstr>
      <vt:lpstr>Wingdings 2</vt:lpstr>
      <vt:lpstr>Calibri</vt:lpstr>
      <vt:lpstr>Wingdings</vt:lpstr>
      <vt:lpstr>подари книге вторую жизнь</vt:lpstr>
      <vt:lpstr>Презентация проекта  «подари книге вторую жизнь»    выполнили: мещерякова л.м.                           Безуглова н. о. </vt:lpstr>
      <vt:lpstr>«Подари книге вторую жизнь»</vt:lpstr>
      <vt:lpstr>Слайд 3</vt:lpstr>
      <vt:lpstr>  Книга – наш лучший друг! Читай и   береги книги!</vt:lpstr>
      <vt:lpstr>Прогнозиремые результаты:  </vt:lpstr>
      <vt:lpstr>Цели и задачи проекта:</vt:lpstr>
      <vt:lpstr>Содержание проекта</vt:lpstr>
      <vt:lpstr>Механизм выполнения проекта и Соисполнители:</vt:lpstr>
      <vt:lpstr>Сроки реализации проекта, координаторы проекта</vt:lpstr>
      <vt:lpstr>Участники проекта</vt:lpstr>
      <vt:lpstr>Этапы реализации проекта</vt:lpstr>
      <vt:lpstr>Знакомство с историей возникновения книги</vt:lpstr>
      <vt:lpstr>Проведение экскурсии в цДб</vt:lpstr>
      <vt:lpstr>Слайд 14</vt:lpstr>
      <vt:lpstr>Слайд 15</vt:lpstr>
      <vt:lpstr>Книжкина больница</vt:lpstr>
      <vt:lpstr>Слайд 17</vt:lpstr>
      <vt:lpstr>Слайд 18</vt:lpstr>
      <vt:lpstr>Слайд 19</vt:lpstr>
      <vt:lpstr>Памятка для учащихся</vt:lpstr>
      <vt:lpstr>Слайд 21</vt:lpstr>
      <vt:lpstr>Итоги проекта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«Подари книге вторую жизнь»</dc:title>
  <dc:creator>user</dc:creator>
  <cp:lastModifiedBy>Никита</cp:lastModifiedBy>
  <cp:revision>39</cp:revision>
  <dcterms:created xsi:type="dcterms:W3CDTF">2010-05-12T09:21:50Z</dcterms:created>
  <dcterms:modified xsi:type="dcterms:W3CDTF">2011-01-18T22:29:10Z</dcterms:modified>
</cp:coreProperties>
</file>